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Lato" charset="1" panose="020F0502020204030203"/>
      <p:regular r:id="rId14"/>
    </p:embeddedFont>
    <p:embeddedFont>
      <p:font typeface="Lato Bold" charset="1" panose="020F0502020204030203"/>
      <p:regular r:id="rId15"/>
    </p:embeddedFont>
    <p:embeddedFont>
      <p:font typeface="Lato Italics" charset="1" panose="020F0502020204030203"/>
      <p:regular r:id="rId16"/>
    </p:embeddedFont>
    <p:embeddedFont>
      <p:font typeface="Lato Bold Italics" charset="1" panose="020F05020202040302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49" Target="slides/slide32.xml" Type="http://schemas.openxmlformats.org/officeDocument/2006/relationships/slide"/><Relationship Id="rId5" Target="tableStyles.xml" Type="http://schemas.openxmlformats.org/officeDocument/2006/relationships/tableStyles"/><Relationship Id="rId50" Target="slides/slide33.xml" Type="http://schemas.openxmlformats.org/officeDocument/2006/relationships/slide"/><Relationship Id="rId51" Target="slides/slide34.xml" Type="http://schemas.openxmlformats.org/officeDocument/2006/relationships/slide"/><Relationship Id="rId52" Target="slides/slide35.xml" Type="http://schemas.openxmlformats.org/officeDocument/2006/relationships/slide"/><Relationship Id="rId53" Target="slides/slide36.xml" Type="http://schemas.openxmlformats.org/officeDocument/2006/relationships/slide"/><Relationship Id="rId54" Target="slides/slide3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2511332" y="1708237"/>
            <a:ext cx="13265335" cy="2735975"/>
            <a:chOff x="0" y="0"/>
            <a:chExt cx="3493751" cy="720586"/>
          </a:xfrm>
        </p:grpSpPr>
        <p:sp>
          <p:nvSpPr>
            <p:cNvPr name="Freeform 4" id="4"/>
            <p:cNvSpPr/>
            <p:nvPr/>
          </p:nvSpPr>
          <p:spPr>
            <a:xfrm flipH="false" flipV="false" rot="0">
              <a:off x="0" y="0"/>
              <a:ext cx="3493751" cy="720586"/>
            </a:xfrm>
            <a:custGeom>
              <a:avLst/>
              <a:gdLst/>
              <a:ahLst/>
              <a:cxnLst/>
              <a:rect r="r" b="b" t="t" l="l"/>
              <a:pathLst>
                <a:path h="720586" w="3493751">
                  <a:moveTo>
                    <a:pt x="0" y="0"/>
                  </a:moveTo>
                  <a:lnTo>
                    <a:pt x="3493751" y="0"/>
                  </a:lnTo>
                  <a:lnTo>
                    <a:pt x="3493751" y="720586"/>
                  </a:lnTo>
                  <a:lnTo>
                    <a:pt x="0" y="720586"/>
                  </a:lnTo>
                  <a:close/>
                </a:path>
              </a:pathLst>
            </a:custGeom>
            <a:solidFill>
              <a:srgbClr val="05665C"/>
            </a:solidFill>
          </p:spPr>
        </p:sp>
        <p:sp>
          <p:nvSpPr>
            <p:cNvPr name="TextBox 5" id="5"/>
            <p:cNvSpPr txBox="true"/>
            <p:nvPr/>
          </p:nvSpPr>
          <p:spPr>
            <a:xfrm>
              <a:off x="0" y="-47625"/>
              <a:ext cx="3493751" cy="768211"/>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2511332" y="1708237"/>
            <a:ext cx="13265335" cy="2735975"/>
          </a:xfrm>
          <a:custGeom>
            <a:avLst/>
            <a:gdLst/>
            <a:ahLst/>
            <a:cxnLst/>
            <a:rect r="r" b="b" t="t" l="l"/>
            <a:pathLst>
              <a:path h="2735975" w="13265335">
                <a:moveTo>
                  <a:pt x="0" y="0"/>
                </a:moveTo>
                <a:lnTo>
                  <a:pt x="13265336" y="0"/>
                </a:lnTo>
                <a:lnTo>
                  <a:pt x="13265336" y="2735976"/>
                </a:lnTo>
                <a:lnTo>
                  <a:pt x="0" y="2735976"/>
                </a:lnTo>
                <a:lnTo>
                  <a:pt x="0" y="0"/>
                </a:lnTo>
                <a:close/>
              </a:path>
            </a:pathLst>
          </a:custGeom>
          <a:blipFill>
            <a:blip r:embed="rId3">
              <a:alphaModFix amt="32999"/>
            </a:blip>
            <a:stretch>
              <a:fillRect l="-15705" t="-161779" r="-11196" b="-148920"/>
            </a:stretch>
          </a:blipFill>
        </p:spPr>
      </p:sp>
      <p:sp>
        <p:nvSpPr>
          <p:cNvPr name="TextBox 7" id="7"/>
          <p:cNvSpPr txBox="true"/>
          <p:nvPr/>
        </p:nvSpPr>
        <p:spPr>
          <a:xfrm rot="0">
            <a:off x="2603577" y="1933776"/>
            <a:ext cx="13080847" cy="2151549"/>
          </a:xfrm>
          <a:prstGeom prst="rect">
            <a:avLst/>
          </a:prstGeom>
        </p:spPr>
        <p:txBody>
          <a:bodyPr anchor="t" rtlCol="false" tIns="0" lIns="0" bIns="0" rIns="0">
            <a:spAutoFit/>
          </a:bodyPr>
          <a:lstStyle/>
          <a:p>
            <a:pPr>
              <a:lnSpc>
                <a:spcPts val="8556"/>
              </a:lnSpc>
            </a:pPr>
            <a:r>
              <a:rPr lang="en-US" sz="6112" spc="299">
                <a:solidFill>
                  <a:srgbClr val="FFFFFF"/>
                </a:solidFill>
                <a:latin typeface="Roboto Bold"/>
              </a:rPr>
              <a:t>DATA VISUALISATION (DA 322)</a:t>
            </a:r>
          </a:p>
          <a:p>
            <a:pPr>
              <a:lnSpc>
                <a:spcPts val="8556"/>
              </a:lnSpc>
            </a:pPr>
          </a:p>
        </p:txBody>
      </p:sp>
      <p:sp>
        <p:nvSpPr>
          <p:cNvPr name="TextBox 8" id="8"/>
          <p:cNvSpPr txBox="true"/>
          <p:nvPr/>
        </p:nvSpPr>
        <p:spPr>
          <a:xfrm rot="0">
            <a:off x="5747512" y="3138163"/>
            <a:ext cx="5744503" cy="689397"/>
          </a:xfrm>
          <a:prstGeom prst="rect">
            <a:avLst/>
          </a:prstGeom>
        </p:spPr>
        <p:txBody>
          <a:bodyPr anchor="t" rtlCol="false" tIns="0" lIns="0" bIns="0" rIns="0">
            <a:spAutoFit/>
          </a:bodyPr>
          <a:lstStyle/>
          <a:p>
            <a:pPr algn="ctr">
              <a:lnSpc>
                <a:spcPts val="5663"/>
              </a:lnSpc>
            </a:pPr>
            <a:r>
              <a:rPr lang="en-US" sz="4045">
                <a:solidFill>
                  <a:srgbClr val="FFFFFF"/>
                </a:solidFill>
                <a:latin typeface="Lato"/>
              </a:rPr>
              <a:t>Topic: Agriculture</a:t>
            </a:r>
          </a:p>
        </p:txBody>
      </p:sp>
      <p:sp>
        <p:nvSpPr>
          <p:cNvPr name="TextBox 9" id="9"/>
          <p:cNvSpPr txBox="true"/>
          <p:nvPr/>
        </p:nvSpPr>
        <p:spPr>
          <a:xfrm rot="0">
            <a:off x="12488123" y="6339812"/>
            <a:ext cx="5208593" cy="1484461"/>
          </a:xfrm>
          <a:prstGeom prst="rect">
            <a:avLst/>
          </a:prstGeom>
        </p:spPr>
        <p:txBody>
          <a:bodyPr anchor="t" rtlCol="false" tIns="0" lIns="0" bIns="0" rIns="0">
            <a:spAutoFit/>
          </a:bodyPr>
          <a:lstStyle/>
          <a:p>
            <a:pPr algn="ctr">
              <a:lnSpc>
                <a:spcPts val="5935"/>
              </a:lnSpc>
            </a:pPr>
            <a:r>
              <a:rPr lang="en-US" sz="4239" spc="207">
                <a:solidFill>
                  <a:srgbClr val="FFFFFF"/>
                </a:solidFill>
                <a:latin typeface="Roboto"/>
              </a:rPr>
              <a:t>Shubhi Agarwal</a:t>
            </a:r>
          </a:p>
          <a:p>
            <a:pPr algn="ctr">
              <a:lnSpc>
                <a:spcPts val="5935"/>
              </a:lnSpc>
              <a:spcBef>
                <a:spcPct val="0"/>
              </a:spcBef>
            </a:pPr>
            <a:r>
              <a:rPr lang="en-US" sz="4239" spc="207">
                <a:solidFill>
                  <a:srgbClr val="FFFFFF"/>
                </a:solidFill>
                <a:latin typeface="Roboto"/>
              </a:rPr>
              <a:t>210150016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8381077" y="1918867"/>
            <a:ext cx="9512174" cy="6449266"/>
          </a:xfrm>
          <a:custGeom>
            <a:avLst/>
            <a:gdLst/>
            <a:ahLst/>
            <a:cxnLst/>
            <a:rect r="r" b="b" t="t" l="l"/>
            <a:pathLst>
              <a:path h="6449266" w="9512174">
                <a:moveTo>
                  <a:pt x="0" y="0"/>
                </a:moveTo>
                <a:lnTo>
                  <a:pt x="9512174" y="0"/>
                </a:lnTo>
                <a:lnTo>
                  <a:pt x="9512174" y="6449266"/>
                </a:lnTo>
                <a:lnTo>
                  <a:pt x="0" y="6449266"/>
                </a:lnTo>
                <a:lnTo>
                  <a:pt x="0" y="0"/>
                </a:lnTo>
                <a:close/>
              </a:path>
            </a:pathLst>
          </a:custGeom>
          <a:blipFill>
            <a:blip r:embed="rId2"/>
            <a:stretch>
              <a:fillRect l="0" t="0" r="-23544" b="0"/>
            </a:stretch>
          </a:blipFill>
        </p:spPr>
      </p:sp>
      <p:sp>
        <p:nvSpPr>
          <p:cNvPr name="TextBox 3" id="3"/>
          <p:cNvSpPr txBox="true"/>
          <p:nvPr/>
        </p:nvSpPr>
        <p:spPr>
          <a:xfrm rot="0">
            <a:off x="176339" y="343738"/>
            <a:ext cx="16852463"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Italics"/>
              </a:rPr>
              <a:t>Graph of total production of different crops over years</a:t>
            </a:r>
          </a:p>
        </p:txBody>
      </p:sp>
      <p:sp>
        <p:nvSpPr>
          <p:cNvPr name="TextBox 4" id="4"/>
          <p:cNvSpPr txBox="true"/>
          <p:nvPr/>
        </p:nvSpPr>
        <p:spPr>
          <a:xfrm rot="0">
            <a:off x="176339" y="1679542"/>
            <a:ext cx="8000847" cy="7820025"/>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a:p>
            <a:pPr algn="ctr">
              <a:lnSpc>
                <a:spcPts val="4900"/>
              </a:lnSpc>
              <a:spcBef>
                <a:spcPct val="0"/>
              </a:spcBef>
            </a:pPr>
          </a:p>
          <a:p>
            <a:pPr marL="539749" indent="-269875" lvl="1">
              <a:lnSpc>
                <a:spcPts val="3499"/>
              </a:lnSpc>
              <a:buFont typeface="Arial"/>
              <a:buChar char="•"/>
            </a:pPr>
            <a:r>
              <a:rPr lang="en-US" sz="2499" spc="122">
                <a:solidFill>
                  <a:srgbClr val="FEFEFE"/>
                </a:solidFill>
                <a:latin typeface="Roboto Bold Italics"/>
              </a:rPr>
              <a:t>We can see that production of sugarcane is considerably higher than any other crop. It is then followed by rice and wheat.</a:t>
            </a:r>
          </a:p>
          <a:p>
            <a:pPr>
              <a:lnSpc>
                <a:spcPts val="3499"/>
              </a:lnSpc>
            </a:pPr>
          </a:p>
          <a:p>
            <a:pPr marL="539749" indent="-269875" lvl="1">
              <a:lnSpc>
                <a:spcPts val="3499"/>
              </a:lnSpc>
              <a:buFont typeface="Arial"/>
              <a:buChar char="•"/>
            </a:pPr>
            <a:r>
              <a:rPr lang="en-US" sz="2499" spc="122">
                <a:solidFill>
                  <a:srgbClr val="FEFEFE"/>
                </a:solidFill>
                <a:latin typeface="Roboto Bold Italics"/>
              </a:rPr>
              <a:t>India is one of the world's leading producers of sugarcane, wheat and rice. India comes second in terms of sugarcane production only after Brazil, and second in rice and wheat just after China.</a:t>
            </a:r>
          </a:p>
          <a:p>
            <a:pPr>
              <a:lnSpc>
                <a:spcPts val="3499"/>
              </a:lnSpc>
            </a:pPr>
          </a:p>
          <a:p>
            <a:pPr marL="539749" indent="-269875" lvl="1">
              <a:lnSpc>
                <a:spcPts val="3499"/>
              </a:lnSpc>
              <a:buFont typeface="Arial"/>
              <a:buChar char="•"/>
            </a:pPr>
            <a:r>
              <a:rPr lang="en-US" sz="2499" spc="122">
                <a:solidFill>
                  <a:srgbClr val="FEFEFE"/>
                </a:solidFill>
                <a:latin typeface="Roboto Bold Italics"/>
              </a:rPr>
              <a:t>While rice and wheat are primarily used for consumption, (some amount is exported as well), sugarcane is primarily used for sale purposes( Cash Crop)</a:t>
            </a:r>
          </a:p>
          <a:p>
            <a:pPr>
              <a:lnSpc>
                <a:spcPts val="34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238616" y="1395740"/>
            <a:ext cx="5034170" cy="3936162"/>
          </a:xfrm>
          <a:custGeom>
            <a:avLst/>
            <a:gdLst/>
            <a:ahLst/>
            <a:cxnLst/>
            <a:rect r="r" b="b" t="t" l="l"/>
            <a:pathLst>
              <a:path h="3936162" w="5034170">
                <a:moveTo>
                  <a:pt x="0" y="0"/>
                </a:moveTo>
                <a:lnTo>
                  <a:pt x="5034170" y="0"/>
                </a:lnTo>
                <a:lnTo>
                  <a:pt x="5034170" y="3936162"/>
                </a:lnTo>
                <a:lnTo>
                  <a:pt x="0" y="3936162"/>
                </a:lnTo>
                <a:lnTo>
                  <a:pt x="0" y="0"/>
                </a:lnTo>
                <a:close/>
              </a:path>
            </a:pathLst>
          </a:custGeom>
          <a:blipFill>
            <a:blip r:embed="rId2"/>
            <a:stretch>
              <a:fillRect l="0" t="0" r="-30037" b="0"/>
            </a:stretch>
          </a:blipFill>
        </p:spPr>
      </p:sp>
      <p:sp>
        <p:nvSpPr>
          <p:cNvPr name="TextBox 3" id="3"/>
          <p:cNvSpPr txBox="true"/>
          <p:nvPr/>
        </p:nvSpPr>
        <p:spPr>
          <a:xfrm rot="0">
            <a:off x="3299884" y="343738"/>
            <a:ext cx="10605374"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Italics"/>
              </a:rPr>
              <a:t>Yield</a:t>
            </a:r>
            <a:r>
              <a:rPr lang="en-US" sz="5000" spc="245">
                <a:solidFill>
                  <a:srgbClr val="FEFEFE"/>
                </a:solidFill>
                <a:latin typeface="Roboto Bold Italics"/>
              </a:rPr>
              <a:t> of different crops over years</a:t>
            </a:r>
          </a:p>
        </p:txBody>
      </p:sp>
      <p:sp>
        <p:nvSpPr>
          <p:cNvPr name="TextBox 4" id="4"/>
          <p:cNvSpPr txBox="true"/>
          <p:nvPr/>
        </p:nvSpPr>
        <p:spPr>
          <a:xfrm rot="0">
            <a:off x="6295329" y="1310015"/>
            <a:ext cx="8229348" cy="1066800"/>
          </a:xfrm>
          <a:prstGeom prst="rect">
            <a:avLst/>
          </a:prstGeom>
        </p:spPr>
        <p:txBody>
          <a:bodyPr anchor="t" rtlCol="false" tIns="0" lIns="0" bIns="0" rIns="0">
            <a:spAutoFit/>
          </a:bodyPr>
          <a:lstStyle/>
          <a:p>
            <a:pPr>
              <a:lnSpc>
                <a:spcPts val="4900"/>
              </a:lnSpc>
              <a:spcBef>
                <a:spcPct val="0"/>
              </a:spcBef>
            </a:pPr>
            <a:r>
              <a:rPr lang="en-US" sz="3500" spc="171" u="sng">
                <a:solidFill>
                  <a:srgbClr val="FEFEFE"/>
                </a:solidFill>
                <a:latin typeface="Roboto Italics"/>
              </a:rPr>
              <a:t>Observations and Remarks:</a:t>
            </a:r>
          </a:p>
          <a:p>
            <a:pPr>
              <a:lnSpc>
                <a:spcPts val="3499"/>
              </a:lnSpc>
            </a:pPr>
          </a:p>
        </p:txBody>
      </p:sp>
      <p:sp>
        <p:nvSpPr>
          <p:cNvPr name="Freeform 5" id="5"/>
          <p:cNvSpPr/>
          <p:nvPr/>
        </p:nvSpPr>
        <p:spPr>
          <a:xfrm flipH="false" flipV="false" rot="0">
            <a:off x="238616" y="5522402"/>
            <a:ext cx="5034170" cy="4446761"/>
          </a:xfrm>
          <a:custGeom>
            <a:avLst/>
            <a:gdLst/>
            <a:ahLst/>
            <a:cxnLst/>
            <a:rect r="r" b="b" t="t" l="l"/>
            <a:pathLst>
              <a:path h="4446761" w="5034170">
                <a:moveTo>
                  <a:pt x="0" y="0"/>
                </a:moveTo>
                <a:lnTo>
                  <a:pt x="5034170" y="0"/>
                </a:lnTo>
                <a:lnTo>
                  <a:pt x="5034170" y="4446761"/>
                </a:lnTo>
                <a:lnTo>
                  <a:pt x="0" y="4446761"/>
                </a:lnTo>
                <a:lnTo>
                  <a:pt x="0" y="0"/>
                </a:lnTo>
                <a:close/>
              </a:path>
            </a:pathLst>
          </a:custGeom>
          <a:blipFill>
            <a:blip r:embed="rId3"/>
            <a:stretch>
              <a:fillRect l="0" t="0" r="-47219" b="0"/>
            </a:stretch>
          </a:blipFill>
        </p:spPr>
      </p:sp>
      <p:sp>
        <p:nvSpPr>
          <p:cNvPr name="TextBox 6" id="6"/>
          <p:cNvSpPr txBox="true"/>
          <p:nvPr/>
        </p:nvSpPr>
        <p:spPr>
          <a:xfrm rot="0">
            <a:off x="6121825" y="3316196"/>
            <a:ext cx="11790851" cy="2613025"/>
          </a:xfrm>
          <a:prstGeom prst="rect">
            <a:avLst/>
          </a:prstGeom>
        </p:spPr>
        <p:txBody>
          <a:bodyPr anchor="t" rtlCol="false" tIns="0" lIns="0" bIns="0" rIns="0">
            <a:spAutoFit/>
          </a:bodyPr>
          <a:lstStyle/>
          <a:p>
            <a:pPr>
              <a:lnSpc>
                <a:spcPts val="3499"/>
              </a:lnSpc>
              <a:spcBef>
                <a:spcPct val="0"/>
              </a:spcBef>
            </a:pPr>
            <a:r>
              <a:rPr lang="en-US" sz="2499" spc="122">
                <a:solidFill>
                  <a:srgbClr val="FEFEFE"/>
                </a:solidFill>
                <a:latin typeface="Roboto Bold Italics"/>
              </a:rPr>
              <a:t>The overall yield of coconut is high but a lot of fluctuations can be seen. The potential reasons can be :</a:t>
            </a:r>
          </a:p>
          <a:p>
            <a:pPr marL="539749" indent="-269875" lvl="1">
              <a:lnSpc>
                <a:spcPts val="3499"/>
              </a:lnSpc>
              <a:buFont typeface="Arial"/>
              <a:buChar char="•"/>
            </a:pPr>
            <a:r>
              <a:rPr lang="en-US" sz="2499" spc="122">
                <a:solidFill>
                  <a:srgbClr val="FEFEFE"/>
                </a:solidFill>
                <a:latin typeface="Roboto Bold Italics"/>
              </a:rPr>
              <a:t>Coconut cultivation is highly sensitive to weather conditions, including rainfall, temperature, humidity, and wind patterns. Fluctuations in weather patterns can have a significant impact on coconut yield.</a:t>
            </a:r>
          </a:p>
          <a:p>
            <a:pPr marL="539749" indent="-269875" lvl="1">
              <a:lnSpc>
                <a:spcPts val="3499"/>
              </a:lnSpc>
              <a:buFont typeface="Arial"/>
              <a:buChar char="•"/>
            </a:pPr>
            <a:r>
              <a:rPr lang="en-US" sz="2499" spc="122">
                <a:solidFill>
                  <a:srgbClr val="FEFEFE"/>
                </a:solidFill>
                <a:latin typeface="Roboto Bold Italics"/>
              </a:rPr>
              <a:t>Pest and disease infestations.</a:t>
            </a:r>
          </a:p>
        </p:txBody>
      </p:sp>
      <p:sp>
        <p:nvSpPr>
          <p:cNvPr name="TextBox 7" id="7"/>
          <p:cNvSpPr txBox="true"/>
          <p:nvPr/>
        </p:nvSpPr>
        <p:spPr>
          <a:xfrm rot="0">
            <a:off x="5974162" y="6491196"/>
            <a:ext cx="11938513" cy="173672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Bold Italics"/>
              </a:rPr>
              <a:t>We can see that the yield of Mesta dropped after 2005. Since it did not increase in the next few years, a possible reason for this drop can be soil degradation, poor agronomic practices like: excessive use of chemicals or not doing crop rotation.</a:t>
            </a:r>
          </a:p>
        </p:txBody>
      </p:sp>
      <p:sp>
        <p:nvSpPr>
          <p:cNvPr name="TextBox 8" id="8"/>
          <p:cNvSpPr txBox="true"/>
          <p:nvPr/>
        </p:nvSpPr>
        <p:spPr>
          <a:xfrm rot="0">
            <a:off x="5777279" y="8804275"/>
            <a:ext cx="11285138" cy="86042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Bold Italics"/>
              </a:rPr>
              <a:t>There is a good increase in the yield of wheat and ginger.</a:t>
            </a:r>
          </a:p>
          <a:p>
            <a:pPr algn="ctr">
              <a:lnSpc>
                <a:spcPts val="3499"/>
              </a:lnSpc>
              <a:spcBef>
                <a:spcPct val="0"/>
              </a:spcBef>
            </a:pPr>
            <a:r>
              <a:rPr lang="en-US" sz="2499" spc="122">
                <a:solidFill>
                  <a:srgbClr val="FEFEFE"/>
                </a:solidFill>
                <a:latin typeface="Roboto Bold Italics"/>
              </a:rPr>
              <a:t>For other crops, there was a slight increase in yield over the years</a:t>
            </a:r>
          </a:p>
        </p:txBody>
      </p:sp>
      <p:sp>
        <p:nvSpPr>
          <p:cNvPr name="TextBox 9" id="9"/>
          <p:cNvSpPr txBox="true"/>
          <p:nvPr/>
        </p:nvSpPr>
        <p:spPr>
          <a:xfrm rot="0">
            <a:off x="6134761" y="2329190"/>
            <a:ext cx="5629633" cy="42227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Bold Italics"/>
              </a:rPr>
              <a:t>Yield of sugarcane is very very high.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486275" y="2505644"/>
            <a:ext cx="5394457" cy="5275711"/>
          </a:xfrm>
          <a:custGeom>
            <a:avLst/>
            <a:gdLst/>
            <a:ahLst/>
            <a:cxnLst/>
            <a:rect r="r" b="b" t="t" l="l"/>
            <a:pathLst>
              <a:path h="5275711" w="5394457">
                <a:moveTo>
                  <a:pt x="0" y="0"/>
                </a:moveTo>
                <a:lnTo>
                  <a:pt x="5394457" y="0"/>
                </a:lnTo>
                <a:lnTo>
                  <a:pt x="5394457" y="5275712"/>
                </a:lnTo>
                <a:lnTo>
                  <a:pt x="0" y="5275712"/>
                </a:lnTo>
                <a:lnTo>
                  <a:pt x="0" y="0"/>
                </a:lnTo>
                <a:close/>
              </a:path>
            </a:pathLst>
          </a:custGeom>
          <a:blipFill>
            <a:blip r:embed="rId2"/>
            <a:stretch>
              <a:fillRect l="0" t="0" r="0" b="0"/>
            </a:stretch>
          </a:blipFill>
        </p:spPr>
      </p:sp>
      <p:sp>
        <p:nvSpPr>
          <p:cNvPr name="Freeform 3" id="3"/>
          <p:cNvSpPr/>
          <p:nvPr/>
        </p:nvSpPr>
        <p:spPr>
          <a:xfrm flipH="false" flipV="false" rot="0">
            <a:off x="6223632" y="2505644"/>
            <a:ext cx="5394457" cy="5275711"/>
          </a:xfrm>
          <a:custGeom>
            <a:avLst/>
            <a:gdLst/>
            <a:ahLst/>
            <a:cxnLst/>
            <a:rect r="r" b="b" t="t" l="l"/>
            <a:pathLst>
              <a:path h="5275711" w="5394457">
                <a:moveTo>
                  <a:pt x="0" y="0"/>
                </a:moveTo>
                <a:lnTo>
                  <a:pt x="5394457" y="0"/>
                </a:lnTo>
                <a:lnTo>
                  <a:pt x="5394457" y="5275712"/>
                </a:lnTo>
                <a:lnTo>
                  <a:pt x="0" y="5275712"/>
                </a:lnTo>
                <a:lnTo>
                  <a:pt x="0" y="0"/>
                </a:lnTo>
                <a:close/>
              </a:path>
            </a:pathLst>
          </a:custGeom>
          <a:blipFill>
            <a:blip r:embed="rId3"/>
            <a:stretch>
              <a:fillRect l="0" t="0" r="0" b="0"/>
            </a:stretch>
          </a:blipFill>
        </p:spPr>
      </p:sp>
      <p:sp>
        <p:nvSpPr>
          <p:cNvPr name="Freeform 4" id="4"/>
          <p:cNvSpPr/>
          <p:nvPr/>
        </p:nvSpPr>
        <p:spPr>
          <a:xfrm flipH="false" flipV="false" rot="0">
            <a:off x="11960989" y="2505644"/>
            <a:ext cx="5360530" cy="5275711"/>
          </a:xfrm>
          <a:custGeom>
            <a:avLst/>
            <a:gdLst/>
            <a:ahLst/>
            <a:cxnLst/>
            <a:rect r="r" b="b" t="t" l="l"/>
            <a:pathLst>
              <a:path h="5275711" w="5360530">
                <a:moveTo>
                  <a:pt x="0" y="0"/>
                </a:moveTo>
                <a:lnTo>
                  <a:pt x="5360530" y="0"/>
                </a:lnTo>
                <a:lnTo>
                  <a:pt x="5360530" y="5275712"/>
                </a:lnTo>
                <a:lnTo>
                  <a:pt x="0" y="5275712"/>
                </a:lnTo>
                <a:lnTo>
                  <a:pt x="0" y="0"/>
                </a:lnTo>
                <a:close/>
              </a:path>
            </a:pathLst>
          </a:custGeom>
          <a:blipFill>
            <a:blip r:embed="rId4"/>
            <a:stretch>
              <a:fillRect l="0" t="0" r="0" b="0"/>
            </a:stretch>
          </a:blipFill>
        </p:spPr>
      </p:sp>
      <p:sp>
        <p:nvSpPr>
          <p:cNvPr name="TextBox 5" id="5"/>
          <p:cNvSpPr txBox="true"/>
          <p:nvPr/>
        </p:nvSpPr>
        <p:spPr>
          <a:xfrm rot="0">
            <a:off x="0" y="382205"/>
            <a:ext cx="18288000" cy="1678305"/>
          </a:xfrm>
          <a:prstGeom prst="rect">
            <a:avLst/>
          </a:prstGeom>
        </p:spPr>
        <p:txBody>
          <a:bodyPr anchor="t" rtlCol="false" tIns="0" lIns="0" bIns="0" rIns="0">
            <a:spAutoFit/>
          </a:bodyPr>
          <a:lstStyle/>
          <a:p>
            <a:pPr algn="ctr">
              <a:lnSpc>
                <a:spcPts val="6720"/>
              </a:lnSpc>
              <a:spcBef>
                <a:spcPct val="0"/>
              </a:spcBef>
            </a:pPr>
            <a:r>
              <a:rPr lang="en-US" sz="4800" spc="235">
                <a:solidFill>
                  <a:srgbClr val="FEFEFE"/>
                </a:solidFill>
                <a:latin typeface="Roboto Bold"/>
              </a:rPr>
              <a:t>Bar Charts of top 5 crops in terms of highest Average Production, Yield and Area covered between 2000 to 2015</a:t>
            </a:r>
          </a:p>
        </p:txBody>
      </p:sp>
      <p:sp>
        <p:nvSpPr>
          <p:cNvPr name="TextBox 6" id="6"/>
          <p:cNvSpPr txBox="true"/>
          <p:nvPr/>
        </p:nvSpPr>
        <p:spPr>
          <a:xfrm rot="0">
            <a:off x="899459" y="8598918"/>
            <a:ext cx="2945487" cy="1235075"/>
          </a:xfrm>
          <a:prstGeom prst="rect">
            <a:avLst/>
          </a:prstGeom>
        </p:spPr>
        <p:txBody>
          <a:bodyPr anchor="t" rtlCol="false" tIns="0" lIns="0" bIns="0" rIns="0">
            <a:spAutoFit/>
          </a:bodyPr>
          <a:lstStyle/>
          <a:p>
            <a:pPr>
              <a:lnSpc>
                <a:spcPts val="4900"/>
              </a:lnSpc>
              <a:spcBef>
                <a:spcPct val="0"/>
              </a:spcBef>
            </a:pPr>
            <a:r>
              <a:rPr lang="en-US" sz="3500" spc="171" u="sng">
                <a:solidFill>
                  <a:srgbClr val="FEFEFE"/>
                </a:solidFill>
                <a:latin typeface="Roboto Italics"/>
              </a:rPr>
              <a:t>Observations:</a:t>
            </a:r>
          </a:p>
          <a:p>
            <a:pPr algn="ctr">
              <a:lnSpc>
                <a:spcPts val="4900"/>
              </a:lnSpc>
              <a:spcBef>
                <a:spcPct val="0"/>
              </a:spcBef>
            </a:pPr>
          </a:p>
        </p:txBody>
      </p:sp>
      <p:sp>
        <p:nvSpPr>
          <p:cNvPr name="TextBox 7" id="7"/>
          <p:cNvSpPr txBox="true"/>
          <p:nvPr/>
        </p:nvSpPr>
        <p:spPr>
          <a:xfrm rot="0">
            <a:off x="4755532" y="8314438"/>
            <a:ext cx="10151828" cy="1598294"/>
          </a:xfrm>
          <a:prstGeom prst="rect">
            <a:avLst/>
          </a:prstGeom>
        </p:spPr>
        <p:txBody>
          <a:bodyPr anchor="t" rtlCol="false" tIns="0" lIns="0" bIns="0" rIns="0">
            <a:spAutoFit/>
          </a:bodyPr>
          <a:lstStyle/>
          <a:p>
            <a:pPr marL="604524" indent="-302262" lvl="1">
              <a:lnSpc>
                <a:spcPts val="4200"/>
              </a:lnSpc>
              <a:buAutoNum type="arabicPeriod" startAt="1"/>
            </a:pPr>
            <a:r>
              <a:rPr lang="en-US" sz="2800" spc="137">
                <a:solidFill>
                  <a:srgbClr val="FEFEFE"/>
                </a:solidFill>
                <a:latin typeface="Roboto Italics"/>
              </a:rPr>
              <a:t>Sugarcane has the highest Average Production and yield but it does not require much land to grow</a:t>
            </a:r>
          </a:p>
          <a:p>
            <a:pPr marL="604524" indent="-302262" lvl="1">
              <a:lnSpc>
                <a:spcPts val="4200"/>
              </a:lnSpc>
              <a:buAutoNum type="arabicPeriod" startAt="1"/>
            </a:pPr>
            <a:r>
              <a:rPr lang="en-US" sz="2800" spc="137">
                <a:solidFill>
                  <a:srgbClr val="FEFEFE"/>
                </a:solidFill>
                <a:latin typeface="Roboto Italics"/>
              </a:rPr>
              <a:t>Rice utilizes the most land.</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1427404" y="1336742"/>
            <a:ext cx="14670269" cy="680720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Reason for Bar Chart:</a:t>
            </a:r>
          </a:p>
          <a:p>
            <a:pPr algn="ctr">
              <a:lnSpc>
                <a:spcPts val="4900"/>
              </a:lnSpc>
              <a:spcBef>
                <a:spcPct val="0"/>
              </a:spcBef>
            </a:pPr>
          </a:p>
          <a:p>
            <a:pPr algn="ctr">
              <a:lnSpc>
                <a:spcPts val="4900"/>
              </a:lnSpc>
              <a:spcBef>
                <a:spcPct val="0"/>
              </a:spcBef>
            </a:pPr>
            <a:r>
              <a:rPr lang="en-US" sz="3500" spc="171">
                <a:solidFill>
                  <a:srgbClr val="FEFEFE"/>
                </a:solidFill>
                <a:latin typeface="Roboto Italics"/>
              </a:rPr>
              <a:t>1) Comparison: Bar charts make it easy to compare the values of different categories (crops) by visually representing their magnitudes with distinct bars.</a:t>
            </a:r>
          </a:p>
          <a:p>
            <a:pPr algn="ctr">
              <a:lnSpc>
                <a:spcPts val="4900"/>
              </a:lnSpc>
              <a:spcBef>
                <a:spcPct val="0"/>
              </a:spcBef>
            </a:pPr>
          </a:p>
          <a:p>
            <a:pPr algn="ctr">
              <a:lnSpc>
                <a:spcPts val="4900"/>
              </a:lnSpc>
              <a:spcBef>
                <a:spcPct val="0"/>
              </a:spcBef>
            </a:pPr>
            <a:r>
              <a:rPr lang="en-US" sz="3500" spc="171">
                <a:solidFill>
                  <a:srgbClr val="FEFEFE"/>
                </a:solidFill>
                <a:latin typeface="Roboto Italics"/>
              </a:rPr>
              <a:t>2) Ranking: Bar charts naturally lend themselves to ranking data, with the tallest bars indicating the highest values. </a:t>
            </a:r>
          </a:p>
          <a:p>
            <a:pPr algn="ctr">
              <a:lnSpc>
                <a:spcPts val="4900"/>
              </a:lnSpc>
              <a:spcBef>
                <a:spcPct val="0"/>
              </a:spcBef>
            </a:pPr>
          </a:p>
          <a:p>
            <a:pPr algn="ctr">
              <a:lnSpc>
                <a:spcPts val="4900"/>
              </a:lnSpc>
              <a:spcBef>
                <a:spcPct val="0"/>
              </a:spcBef>
            </a:pPr>
            <a:r>
              <a:rPr lang="en-US" sz="3500" spc="171">
                <a:solidFill>
                  <a:srgbClr val="FEFEFE"/>
                </a:solidFill>
                <a:latin typeface="Roboto Italics"/>
              </a:rPr>
              <a:t>3) Flexibility: Bar graphs can accommodate various types of data, including categorical data and numerical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388298" y="2638843"/>
            <a:ext cx="7261167" cy="7261167"/>
          </a:xfrm>
          <a:custGeom>
            <a:avLst/>
            <a:gdLst/>
            <a:ahLst/>
            <a:cxnLst/>
            <a:rect r="r" b="b" t="t" l="l"/>
            <a:pathLst>
              <a:path h="7261167" w="7261167">
                <a:moveTo>
                  <a:pt x="0" y="0"/>
                </a:moveTo>
                <a:lnTo>
                  <a:pt x="7261166" y="0"/>
                </a:lnTo>
                <a:lnTo>
                  <a:pt x="7261166" y="7261167"/>
                </a:lnTo>
                <a:lnTo>
                  <a:pt x="0" y="7261167"/>
                </a:lnTo>
                <a:lnTo>
                  <a:pt x="0" y="0"/>
                </a:lnTo>
                <a:close/>
              </a:path>
            </a:pathLst>
          </a:custGeom>
          <a:blipFill>
            <a:blip r:embed="rId2"/>
            <a:stretch>
              <a:fillRect l="0" t="0" r="0" b="0"/>
            </a:stretch>
          </a:blipFill>
        </p:spPr>
      </p:sp>
      <p:sp>
        <p:nvSpPr>
          <p:cNvPr name="TextBox 3" id="3"/>
          <p:cNvSpPr txBox="true"/>
          <p:nvPr/>
        </p:nvSpPr>
        <p:spPr>
          <a:xfrm rot="0">
            <a:off x="-172273" y="427942"/>
            <a:ext cx="18288000" cy="1678305"/>
          </a:xfrm>
          <a:prstGeom prst="rect">
            <a:avLst/>
          </a:prstGeom>
        </p:spPr>
        <p:txBody>
          <a:bodyPr anchor="t" rtlCol="false" tIns="0" lIns="0" bIns="0" rIns="0">
            <a:spAutoFit/>
          </a:bodyPr>
          <a:lstStyle/>
          <a:p>
            <a:pPr algn="ctr">
              <a:lnSpc>
                <a:spcPts val="6720"/>
              </a:lnSpc>
              <a:spcBef>
                <a:spcPct val="0"/>
              </a:spcBef>
            </a:pPr>
            <a:r>
              <a:rPr lang="en-US" sz="4800" spc="235">
                <a:solidFill>
                  <a:srgbClr val="FEFEFE"/>
                </a:solidFill>
                <a:latin typeface="Roboto Bold"/>
              </a:rPr>
              <a:t>Multiple facet points and line graph showing the index of production, yield and area over the years 2007 to 2017</a:t>
            </a:r>
          </a:p>
        </p:txBody>
      </p:sp>
      <p:sp>
        <p:nvSpPr>
          <p:cNvPr name="TextBox 4" id="4"/>
          <p:cNvSpPr txBox="true"/>
          <p:nvPr/>
        </p:nvSpPr>
        <p:spPr>
          <a:xfrm rot="0">
            <a:off x="7954101" y="2741162"/>
            <a:ext cx="9305199" cy="32575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 : </a:t>
            </a:r>
          </a:p>
          <a:p>
            <a:pPr algn="ctr" marL="539756" indent="-269878" lvl="1">
              <a:lnSpc>
                <a:spcPts val="3500"/>
              </a:lnSpc>
              <a:buFont typeface="Arial"/>
              <a:buChar char="•"/>
            </a:pPr>
            <a:r>
              <a:rPr lang="en-US" sz="2500" spc="122">
                <a:solidFill>
                  <a:srgbClr val="FEFEFE"/>
                </a:solidFill>
                <a:latin typeface="Roboto Italics"/>
              </a:rPr>
              <a:t>The overall yield and production has increased for most of the crops through the years but there are crops in which a decrease is shown like: jowar, sunflower.</a:t>
            </a:r>
          </a:p>
          <a:p>
            <a:pPr algn="ctr" marL="539756" indent="-269878" lvl="1">
              <a:lnSpc>
                <a:spcPts val="3500"/>
              </a:lnSpc>
              <a:buFont typeface="Arial"/>
              <a:buChar char="•"/>
            </a:pPr>
            <a:r>
              <a:rPr lang="en-US" sz="2500" spc="122">
                <a:solidFill>
                  <a:srgbClr val="FEFEFE"/>
                </a:solidFill>
                <a:latin typeface="Roboto Italics"/>
              </a:rPr>
              <a:t>While most of the crops show erratic behavior for production level there are some crops which show monotonic behavior (like onions, tea).</a:t>
            </a:r>
          </a:p>
        </p:txBody>
      </p:sp>
      <p:sp>
        <p:nvSpPr>
          <p:cNvPr name="TextBox 5" id="5"/>
          <p:cNvSpPr txBox="true"/>
          <p:nvPr/>
        </p:nvSpPr>
        <p:spPr>
          <a:xfrm rot="0">
            <a:off x="7954101" y="6867906"/>
            <a:ext cx="9915522" cy="2730499"/>
          </a:xfrm>
          <a:prstGeom prst="rect">
            <a:avLst/>
          </a:prstGeom>
        </p:spPr>
        <p:txBody>
          <a:bodyPr anchor="t" rtlCol="false" tIns="0" lIns="0" bIns="0" rIns="0">
            <a:spAutoFit/>
          </a:bodyPr>
          <a:lstStyle/>
          <a:p>
            <a:pPr algn="ctr">
              <a:lnSpc>
                <a:spcPts val="4200"/>
              </a:lnSpc>
              <a:spcBef>
                <a:spcPct val="0"/>
              </a:spcBef>
            </a:pPr>
            <a:r>
              <a:rPr lang="en-US" sz="3000" spc="147" u="sng">
                <a:solidFill>
                  <a:srgbClr val="FEFEFE"/>
                </a:solidFill>
                <a:latin typeface="Roboto Italics"/>
              </a:rPr>
              <a:t>Index of production, yield and Area:</a:t>
            </a:r>
          </a:p>
          <a:p>
            <a:pPr algn="ctr">
              <a:lnSpc>
                <a:spcPts val="3500"/>
              </a:lnSpc>
              <a:spcBef>
                <a:spcPct val="0"/>
              </a:spcBef>
            </a:pPr>
            <a:r>
              <a:rPr lang="en-US" sz="2500" spc="122">
                <a:solidFill>
                  <a:srgbClr val="FEFEFE"/>
                </a:solidFill>
                <a:latin typeface="Roboto Italics"/>
              </a:rPr>
              <a:t>It refers to a relative measure used to compare the production, yield, and area of crops across different time periods or regions. </a:t>
            </a:r>
          </a:p>
          <a:p>
            <a:pPr algn="ctr">
              <a:lnSpc>
                <a:spcPts val="3500"/>
              </a:lnSpc>
              <a:spcBef>
                <a:spcPct val="0"/>
              </a:spcBef>
            </a:pPr>
            <a:r>
              <a:rPr lang="en-US" sz="2500" spc="122">
                <a:solidFill>
                  <a:srgbClr val="FEFEFE"/>
                </a:solidFill>
                <a:latin typeface="Roboto Italics"/>
              </a:rPr>
              <a:t>This represents the relative level of production of a crop compared to a reference period or baseline. We use the data from 1993-94 as the baseline.</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342077" y="300355"/>
            <a:ext cx="17283910" cy="8957945"/>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Why Faceted Line plot ?</a:t>
            </a:r>
          </a:p>
          <a:p>
            <a:pPr algn="ctr">
              <a:lnSpc>
                <a:spcPts val="4900"/>
              </a:lnSpc>
              <a:spcBef>
                <a:spcPct val="0"/>
              </a:spcBef>
            </a:pPr>
          </a:p>
          <a:p>
            <a:pPr marL="626114" indent="-313057" lvl="1">
              <a:lnSpc>
                <a:spcPts val="4060"/>
              </a:lnSpc>
              <a:buFont typeface="Arial"/>
              <a:buChar char="•"/>
            </a:pPr>
            <a:r>
              <a:rPr lang="en-US" sz="2900" spc="142">
                <a:solidFill>
                  <a:srgbClr val="FEFEFE"/>
                </a:solidFill>
                <a:latin typeface="Roboto Bold Italics"/>
              </a:rPr>
              <a:t>Comparative Analysis:</a:t>
            </a:r>
            <a:r>
              <a:rPr lang="en-US" sz="2900" spc="142">
                <a:solidFill>
                  <a:srgbClr val="FEFEFE"/>
                </a:solidFill>
                <a:latin typeface="Roboto Italics"/>
              </a:rPr>
              <a:t> The plot allows for easy comparison of yield, area, and production trends for different crops over time within a single visualization.</a:t>
            </a:r>
          </a:p>
          <a:p>
            <a:pPr>
              <a:lnSpc>
                <a:spcPts val="4060"/>
              </a:lnSpc>
            </a:pPr>
          </a:p>
          <a:p>
            <a:pPr marL="626114" indent="-313057" lvl="1">
              <a:lnSpc>
                <a:spcPts val="4060"/>
              </a:lnSpc>
              <a:buFont typeface="Arial"/>
              <a:buChar char="•"/>
            </a:pPr>
            <a:r>
              <a:rPr lang="en-US" sz="2900" spc="142">
                <a:solidFill>
                  <a:srgbClr val="FEFEFE"/>
                </a:solidFill>
                <a:latin typeface="Roboto Bold Italics"/>
              </a:rPr>
              <a:t>Faceted Layout:</a:t>
            </a:r>
            <a:r>
              <a:rPr lang="en-US" sz="2900" spc="142">
                <a:solidFill>
                  <a:srgbClr val="FEFEFE"/>
                </a:solidFill>
                <a:latin typeface="Roboto Italics"/>
              </a:rPr>
              <a:t> The use of facets (small multiples) organizes the data into individual panels for each crop, making it easier to analyze and compare trends for each crop separately.</a:t>
            </a:r>
          </a:p>
          <a:p>
            <a:pPr>
              <a:lnSpc>
                <a:spcPts val="4060"/>
              </a:lnSpc>
            </a:pPr>
          </a:p>
          <a:p>
            <a:pPr marL="626114" indent="-313057" lvl="1">
              <a:lnSpc>
                <a:spcPts val="4060"/>
              </a:lnSpc>
              <a:buFont typeface="Arial"/>
              <a:buChar char="•"/>
            </a:pPr>
            <a:r>
              <a:rPr lang="en-US" sz="2900" spc="142">
                <a:solidFill>
                  <a:srgbClr val="FEFEFE"/>
                </a:solidFill>
                <a:latin typeface="Roboto Bold Italics"/>
              </a:rPr>
              <a:t>Clear Representation:</a:t>
            </a:r>
            <a:r>
              <a:rPr lang="en-US" sz="2900" spc="142">
                <a:solidFill>
                  <a:srgbClr val="FEFEFE"/>
                </a:solidFill>
                <a:latin typeface="Roboto Italics"/>
              </a:rPr>
              <a:t> By using both points and lines, the plot effectively visualizes the data, providing clear insights into the trends and variations over time.</a:t>
            </a:r>
          </a:p>
          <a:p>
            <a:pPr>
              <a:lnSpc>
                <a:spcPts val="4060"/>
              </a:lnSpc>
            </a:pPr>
          </a:p>
          <a:p>
            <a:pPr marL="626114" indent="-313057" lvl="1">
              <a:lnSpc>
                <a:spcPts val="4060"/>
              </a:lnSpc>
              <a:buFont typeface="Arial"/>
              <a:buChar char="•"/>
            </a:pPr>
            <a:r>
              <a:rPr lang="en-US" sz="2900" spc="142">
                <a:solidFill>
                  <a:srgbClr val="FEFEFE"/>
                </a:solidFill>
                <a:latin typeface="Roboto Bold Italics"/>
              </a:rPr>
              <a:t>Space Efficiency:</a:t>
            </a:r>
            <a:r>
              <a:rPr lang="en-US" sz="2900" spc="142">
                <a:solidFill>
                  <a:srgbClr val="FEFEFE"/>
                </a:solidFill>
                <a:latin typeface="Roboto Italics"/>
              </a:rPr>
              <a:t> The use of facets and a multi-panel layout ensures that each crop's data is displayed compactly, optimizing the use of space and making efficient use of the visualization area.</a:t>
            </a:r>
          </a:p>
          <a:p>
            <a:pPr>
              <a:lnSpc>
                <a:spcPts val="4060"/>
              </a:lnSpc>
            </a:pPr>
          </a:p>
          <a:p>
            <a:pPr marL="626114" indent="-313057" lvl="1">
              <a:lnSpc>
                <a:spcPts val="4060"/>
              </a:lnSpc>
              <a:buFont typeface="Arial"/>
              <a:buChar char="•"/>
            </a:pPr>
            <a:r>
              <a:rPr lang="en-US" sz="2900" spc="142">
                <a:solidFill>
                  <a:srgbClr val="FEFEFE"/>
                </a:solidFill>
                <a:latin typeface="Roboto Bold Italics"/>
              </a:rPr>
              <a:t>Scalability:</a:t>
            </a:r>
            <a:r>
              <a:rPr lang="en-US" sz="2900" spc="142">
                <a:solidFill>
                  <a:srgbClr val="FEFEFE"/>
                </a:solidFill>
                <a:latin typeface="Roboto Italics"/>
              </a:rPr>
              <a:t> The plot can accommodate a large number of crops while still maintaining clarity and readability, thanks to the faceted layout and scalable design.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0" y="2077711"/>
            <a:ext cx="9290152" cy="6969837"/>
          </a:xfrm>
          <a:custGeom>
            <a:avLst/>
            <a:gdLst/>
            <a:ahLst/>
            <a:cxnLst/>
            <a:rect r="r" b="b" t="t" l="l"/>
            <a:pathLst>
              <a:path h="6969837" w="9290152">
                <a:moveTo>
                  <a:pt x="0" y="0"/>
                </a:moveTo>
                <a:lnTo>
                  <a:pt x="9290152" y="0"/>
                </a:lnTo>
                <a:lnTo>
                  <a:pt x="9290152" y="6969837"/>
                </a:lnTo>
                <a:lnTo>
                  <a:pt x="0" y="6969837"/>
                </a:lnTo>
                <a:lnTo>
                  <a:pt x="0" y="0"/>
                </a:lnTo>
                <a:close/>
              </a:path>
            </a:pathLst>
          </a:custGeom>
          <a:blipFill>
            <a:blip r:embed="rId2"/>
            <a:stretch>
              <a:fillRect l="0" t="0" r="0" b="0"/>
            </a:stretch>
          </a:blipFill>
        </p:spPr>
      </p:sp>
      <p:sp>
        <p:nvSpPr>
          <p:cNvPr name="TextBox 3" id="3"/>
          <p:cNvSpPr txBox="true"/>
          <p:nvPr/>
        </p:nvSpPr>
        <p:spPr>
          <a:xfrm rot="0">
            <a:off x="259735" y="561023"/>
            <a:ext cx="17768531" cy="830580"/>
          </a:xfrm>
          <a:prstGeom prst="rect">
            <a:avLst/>
          </a:prstGeom>
        </p:spPr>
        <p:txBody>
          <a:bodyPr anchor="t" rtlCol="false" tIns="0" lIns="0" bIns="0" rIns="0">
            <a:spAutoFit/>
          </a:bodyPr>
          <a:lstStyle/>
          <a:p>
            <a:pPr algn="ctr">
              <a:lnSpc>
                <a:spcPts val="6720"/>
              </a:lnSpc>
              <a:spcBef>
                <a:spcPct val="0"/>
              </a:spcBef>
            </a:pPr>
            <a:r>
              <a:rPr lang="en-US" sz="4800" spc="235">
                <a:solidFill>
                  <a:srgbClr val="FEFEFE"/>
                </a:solidFill>
                <a:latin typeface="Roboto Bold"/>
              </a:rPr>
              <a:t>Multi facet line plots for price index between 2007 to 2016</a:t>
            </a:r>
          </a:p>
        </p:txBody>
      </p:sp>
      <p:sp>
        <p:nvSpPr>
          <p:cNvPr name="TextBox 4" id="4"/>
          <p:cNvSpPr txBox="true"/>
          <p:nvPr/>
        </p:nvSpPr>
        <p:spPr>
          <a:xfrm rot="0">
            <a:off x="9549946" y="2001511"/>
            <a:ext cx="8256826" cy="1600200"/>
          </a:xfrm>
          <a:prstGeom prst="rect">
            <a:avLst/>
          </a:prstGeom>
        </p:spPr>
        <p:txBody>
          <a:bodyPr anchor="t" rtlCol="false" tIns="0" lIns="0" bIns="0" rIns="0">
            <a:spAutoFit/>
          </a:bodyPr>
          <a:lstStyle/>
          <a:p>
            <a:pPr algn="ctr">
              <a:lnSpc>
                <a:spcPts val="4200"/>
              </a:lnSpc>
              <a:spcBef>
                <a:spcPct val="0"/>
              </a:spcBef>
            </a:pPr>
            <a:r>
              <a:rPr lang="en-US" sz="3000" spc="147">
                <a:solidFill>
                  <a:srgbClr val="FEFEFE"/>
                </a:solidFill>
                <a:latin typeface="Roboto Italics"/>
              </a:rPr>
              <a:t>I was motivated to create plot to see how the prices of various crops changed over years and what were the trends</a:t>
            </a:r>
          </a:p>
        </p:txBody>
      </p:sp>
      <p:sp>
        <p:nvSpPr>
          <p:cNvPr name="TextBox 5" id="5"/>
          <p:cNvSpPr txBox="true"/>
          <p:nvPr/>
        </p:nvSpPr>
        <p:spPr>
          <a:xfrm rot="0">
            <a:off x="9694832" y="4409821"/>
            <a:ext cx="7967053" cy="4848479"/>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a:t>
            </a:r>
          </a:p>
          <a:p>
            <a:pPr algn="ctr">
              <a:lnSpc>
                <a:spcPts val="4900"/>
              </a:lnSpc>
              <a:spcBef>
                <a:spcPct val="0"/>
              </a:spcBef>
            </a:pPr>
          </a:p>
          <a:p>
            <a:pPr algn="ctr">
              <a:lnSpc>
                <a:spcPts val="3556"/>
              </a:lnSpc>
            </a:pPr>
            <a:r>
              <a:rPr lang="en-US" sz="2800" spc="137">
                <a:solidFill>
                  <a:srgbClr val="FEFEFE"/>
                </a:solidFill>
                <a:latin typeface="Roboto Italics"/>
              </a:rPr>
              <a:t>1) Generally the trends are erratic but for some crops they were monotonic</a:t>
            </a:r>
          </a:p>
          <a:p>
            <a:pPr algn="ctr">
              <a:lnSpc>
                <a:spcPts val="3556"/>
              </a:lnSpc>
            </a:pPr>
          </a:p>
          <a:p>
            <a:pPr algn="ctr">
              <a:lnSpc>
                <a:spcPts val="3556"/>
              </a:lnSpc>
            </a:pPr>
            <a:r>
              <a:rPr lang="en-US" sz="2800" spc="137">
                <a:solidFill>
                  <a:srgbClr val="FEFEFE"/>
                </a:solidFill>
                <a:latin typeface="Roboto Italics"/>
              </a:rPr>
              <a:t>2) They were monotonically increasing in  rubber, coffee, potato, soyabean</a:t>
            </a:r>
          </a:p>
          <a:p>
            <a:pPr algn="ctr">
              <a:lnSpc>
                <a:spcPts val="3556"/>
              </a:lnSpc>
            </a:pPr>
          </a:p>
          <a:p>
            <a:pPr algn="ctr">
              <a:lnSpc>
                <a:spcPts val="3556"/>
              </a:lnSpc>
            </a:pPr>
            <a:r>
              <a:rPr lang="en-US" sz="2800" spc="137">
                <a:solidFill>
                  <a:srgbClr val="FEFEFE"/>
                </a:solidFill>
                <a:latin typeface="Roboto Italics"/>
              </a:rPr>
              <a:t>3) They were monotonically decreasing for sunflower, wallflower, linseed, mesta</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3416435" y="3489906"/>
            <a:ext cx="10470713" cy="2149856"/>
          </a:xfrm>
          <a:prstGeom prst="rect">
            <a:avLst/>
          </a:prstGeom>
        </p:spPr>
        <p:txBody>
          <a:bodyPr anchor="t" rtlCol="false" tIns="0" lIns="0" bIns="0" rIns="0">
            <a:spAutoFit/>
          </a:bodyPr>
          <a:lstStyle/>
          <a:p>
            <a:pPr algn="ctr">
              <a:lnSpc>
                <a:spcPts val="8554"/>
              </a:lnSpc>
              <a:spcBef>
                <a:spcPct val="0"/>
              </a:spcBef>
            </a:pPr>
            <a:r>
              <a:rPr lang="en-US" sz="6110" spc="299" u="sng">
                <a:solidFill>
                  <a:srgbClr val="FEFEFE"/>
                </a:solidFill>
                <a:latin typeface="Roboto Bold"/>
              </a:rPr>
              <a:t>Case Study of 3 Crops : </a:t>
            </a:r>
          </a:p>
          <a:p>
            <a:pPr algn="ctr">
              <a:lnSpc>
                <a:spcPts val="8554"/>
              </a:lnSpc>
              <a:spcBef>
                <a:spcPct val="0"/>
              </a:spcBef>
            </a:pPr>
            <a:r>
              <a:rPr lang="en-US" sz="6110" spc="299" u="sng">
                <a:solidFill>
                  <a:srgbClr val="FEFEFE"/>
                </a:solidFill>
                <a:latin typeface="Roboto Bold"/>
              </a:rPr>
              <a:t>Rice, Wheat and Sugarcane</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711233" y="1957379"/>
            <a:ext cx="16865533" cy="5583555"/>
          </a:xfrm>
          <a:prstGeom prst="rect">
            <a:avLst/>
          </a:prstGeom>
        </p:spPr>
        <p:txBody>
          <a:bodyPr anchor="t" rtlCol="false" tIns="0" lIns="0" bIns="0" rIns="0">
            <a:spAutoFit/>
          </a:bodyPr>
          <a:lstStyle/>
          <a:p>
            <a:pPr algn="ctr">
              <a:lnSpc>
                <a:spcPts val="4900"/>
              </a:lnSpc>
            </a:pPr>
            <a:r>
              <a:rPr lang="en-US" sz="3500" spc="171" u="sng">
                <a:solidFill>
                  <a:srgbClr val="FEFEFE"/>
                </a:solidFill>
                <a:latin typeface="Roboto Italics"/>
              </a:rPr>
              <a:t>My motivation to choose these 3 crops were:</a:t>
            </a:r>
          </a:p>
          <a:p>
            <a:pPr algn="ctr">
              <a:lnSpc>
                <a:spcPts val="4900"/>
              </a:lnSpc>
            </a:pPr>
          </a:p>
          <a:p>
            <a:pPr algn="ctr">
              <a:lnSpc>
                <a:spcPts val="4340"/>
              </a:lnSpc>
            </a:pPr>
            <a:r>
              <a:rPr lang="en-US" sz="3100" spc="151">
                <a:solidFill>
                  <a:srgbClr val="FEFEFE"/>
                </a:solidFill>
                <a:latin typeface="Roboto Italics"/>
              </a:rPr>
              <a:t>Significance in Agriculture: Rice, wheat, and sugarcane are among the most significant crops in global agriculture, with substantial contributions to food security, economic stability, and livelihoods of millions of people worldwide.</a:t>
            </a:r>
          </a:p>
          <a:p>
            <a:pPr algn="ctr">
              <a:lnSpc>
                <a:spcPts val="4340"/>
              </a:lnSpc>
            </a:pPr>
          </a:p>
          <a:p>
            <a:pPr algn="ctr">
              <a:lnSpc>
                <a:spcPts val="4340"/>
              </a:lnSpc>
            </a:pPr>
            <a:r>
              <a:rPr lang="en-US" sz="3100" spc="151">
                <a:solidFill>
                  <a:srgbClr val="FEFEFE"/>
                </a:solidFill>
                <a:latin typeface="Roboto Italics"/>
              </a:rPr>
              <a:t>Diverse Cultivation Practices: Each of these crops has unique cultivation practices, requirements, and challenges, providing a rich landscape for analysis. Studying these crops allows for insights into a diverse range of agricultural techniques, including flooded rice paddies, dryland wheat farming, and sugarcane cultivation.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196883" y="2598578"/>
            <a:ext cx="11338796" cy="5098803"/>
          </a:xfrm>
          <a:custGeom>
            <a:avLst/>
            <a:gdLst/>
            <a:ahLst/>
            <a:cxnLst/>
            <a:rect r="r" b="b" t="t" l="l"/>
            <a:pathLst>
              <a:path h="5098803" w="11338796">
                <a:moveTo>
                  <a:pt x="0" y="0"/>
                </a:moveTo>
                <a:lnTo>
                  <a:pt x="11338796" y="0"/>
                </a:lnTo>
                <a:lnTo>
                  <a:pt x="11338796" y="5098803"/>
                </a:lnTo>
                <a:lnTo>
                  <a:pt x="0" y="5098803"/>
                </a:lnTo>
                <a:lnTo>
                  <a:pt x="0" y="0"/>
                </a:lnTo>
                <a:close/>
              </a:path>
            </a:pathLst>
          </a:custGeom>
          <a:blipFill>
            <a:blip r:embed="rId2"/>
            <a:stretch>
              <a:fillRect l="-231" t="-2413" r="-231" b="-2413"/>
            </a:stretch>
          </a:blipFill>
        </p:spPr>
      </p:sp>
      <p:sp>
        <p:nvSpPr>
          <p:cNvPr name="TextBox 3" id="3"/>
          <p:cNvSpPr txBox="true"/>
          <p:nvPr/>
        </p:nvSpPr>
        <p:spPr>
          <a:xfrm rot="0">
            <a:off x="1315581" y="589280"/>
            <a:ext cx="15656839"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a:rPr>
              <a:t>Plot comparing Index values in the years 2007-16</a:t>
            </a:r>
          </a:p>
        </p:txBody>
      </p:sp>
      <p:sp>
        <p:nvSpPr>
          <p:cNvPr name="TextBox 4" id="4"/>
          <p:cNvSpPr txBox="true"/>
          <p:nvPr/>
        </p:nvSpPr>
        <p:spPr>
          <a:xfrm rot="0">
            <a:off x="12039430" y="2920009"/>
            <a:ext cx="5859741" cy="5867400"/>
          </a:xfrm>
          <a:prstGeom prst="rect">
            <a:avLst/>
          </a:prstGeom>
        </p:spPr>
        <p:txBody>
          <a:bodyPr anchor="t" rtlCol="false" tIns="0" lIns="0" bIns="0" rIns="0">
            <a:spAutoFit/>
          </a:bodyPr>
          <a:lstStyle/>
          <a:p>
            <a:pPr algn="ctr">
              <a:lnSpc>
                <a:spcPts val="4200"/>
              </a:lnSpc>
            </a:pPr>
            <a:r>
              <a:rPr lang="en-US" sz="3000" spc="147">
                <a:solidFill>
                  <a:srgbClr val="FEFEFE"/>
                </a:solidFill>
                <a:latin typeface="Roboto Italics"/>
              </a:rPr>
              <a:t>The yield and productivity of all 3 crops increased over time.</a:t>
            </a:r>
          </a:p>
          <a:p>
            <a:pPr algn="ctr">
              <a:lnSpc>
                <a:spcPts val="4200"/>
              </a:lnSpc>
            </a:pPr>
            <a:r>
              <a:rPr lang="en-US" sz="3000" spc="147">
                <a:solidFill>
                  <a:srgbClr val="FEFEFE"/>
                </a:solidFill>
                <a:latin typeface="Roboto Italics"/>
              </a:rPr>
              <a:t> </a:t>
            </a:r>
          </a:p>
          <a:p>
            <a:pPr algn="ctr">
              <a:lnSpc>
                <a:spcPts val="4200"/>
              </a:lnSpc>
            </a:pPr>
            <a:r>
              <a:rPr lang="en-US" sz="3000" spc="147">
                <a:solidFill>
                  <a:srgbClr val="FEFEFE"/>
                </a:solidFill>
                <a:latin typeface="Roboto Italics"/>
              </a:rPr>
              <a:t>The index of wheat was always above 100 i.e. its values were always more than that were in 1993-94 (even at the lowest) </a:t>
            </a:r>
          </a:p>
          <a:p>
            <a:pPr algn="ctr">
              <a:lnSpc>
                <a:spcPts val="4200"/>
              </a:lnSpc>
            </a:pPr>
          </a:p>
          <a:p>
            <a:pPr algn="ctr">
              <a:lnSpc>
                <a:spcPts val="4200"/>
              </a:lnSpc>
            </a:pPr>
            <a:r>
              <a:rPr lang="en-US" sz="3000" spc="147">
                <a:solidFill>
                  <a:srgbClr val="FEFEFE"/>
                </a:solidFill>
                <a:latin typeface="Roboto Italics"/>
              </a:rPr>
              <a:t>The area allotted to rice cultivation has not changed much since 1993-94</a:t>
            </a:r>
          </a:p>
        </p:txBody>
      </p:sp>
      <p:sp>
        <p:nvSpPr>
          <p:cNvPr name="TextBox 5" id="5"/>
          <p:cNvSpPr txBox="true"/>
          <p:nvPr/>
        </p:nvSpPr>
        <p:spPr>
          <a:xfrm rot="0">
            <a:off x="12590577" y="1982628"/>
            <a:ext cx="3076218"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t>
            </a:r>
          </a:p>
        </p:txBody>
      </p:sp>
      <p:sp>
        <p:nvSpPr>
          <p:cNvPr name="TextBox 6" id="6"/>
          <p:cNvSpPr txBox="true"/>
          <p:nvPr/>
        </p:nvSpPr>
        <p:spPr>
          <a:xfrm rot="0">
            <a:off x="6201824" y="8355524"/>
            <a:ext cx="4087791" cy="941070"/>
          </a:xfrm>
          <a:prstGeom prst="rect">
            <a:avLst/>
          </a:prstGeom>
        </p:spPr>
        <p:txBody>
          <a:bodyPr anchor="t" rtlCol="false" tIns="0" lIns="0" bIns="0" rIns="0">
            <a:spAutoFit/>
          </a:bodyPr>
          <a:lstStyle/>
          <a:p>
            <a:pPr algn="ctr">
              <a:lnSpc>
                <a:spcPts val="3779"/>
              </a:lnSpc>
              <a:spcBef>
                <a:spcPct val="0"/>
              </a:spcBef>
            </a:pPr>
            <a:r>
              <a:rPr lang="en-US" sz="2699" spc="132">
                <a:solidFill>
                  <a:srgbClr val="FEFEFE"/>
                </a:solidFill>
                <a:latin typeface="Roboto Italics"/>
              </a:rPr>
              <a:t>Comparative Analysis </a:t>
            </a:r>
          </a:p>
          <a:p>
            <a:pPr algn="ctr">
              <a:lnSpc>
                <a:spcPts val="3779"/>
              </a:lnSpc>
              <a:spcBef>
                <a:spcPct val="0"/>
              </a:spcBef>
            </a:pPr>
            <a:r>
              <a:rPr lang="en-US" sz="2699" spc="132">
                <a:solidFill>
                  <a:srgbClr val="FEFEFE"/>
                </a:solidFill>
                <a:latin typeface="Roboto Italics"/>
              </a:rPr>
              <a:t>Faceted Layout</a:t>
            </a:r>
          </a:p>
        </p:txBody>
      </p:sp>
      <p:sp>
        <p:nvSpPr>
          <p:cNvPr name="TextBox 7" id="7"/>
          <p:cNvSpPr txBox="true"/>
          <p:nvPr/>
        </p:nvSpPr>
        <p:spPr>
          <a:xfrm rot="0">
            <a:off x="196883" y="8503797"/>
            <a:ext cx="5620821"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Why did I chose this plot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5079944" y="1131433"/>
            <a:ext cx="7430453" cy="1144477"/>
          </a:xfrm>
          <a:prstGeom prst="rect">
            <a:avLst/>
          </a:prstGeom>
        </p:spPr>
        <p:txBody>
          <a:bodyPr anchor="t" rtlCol="false" tIns="0" lIns="0" bIns="0" rIns="0">
            <a:spAutoFit/>
          </a:bodyPr>
          <a:lstStyle/>
          <a:p>
            <a:pPr algn="ctr">
              <a:lnSpc>
                <a:spcPts val="9368"/>
              </a:lnSpc>
              <a:spcBef>
                <a:spcPct val="0"/>
              </a:spcBef>
            </a:pPr>
            <a:r>
              <a:rPr lang="en-US" sz="6691" spc="327" u="sng">
                <a:solidFill>
                  <a:srgbClr val="FFFFFF"/>
                </a:solidFill>
                <a:latin typeface="Roboto"/>
              </a:rPr>
              <a:t>Table of Contents</a:t>
            </a:r>
          </a:p>
        </p:txBody>
      </p:sp>
      <p:sp>
        <p:nvSpPr>
          <p:cNvPr name="TextBox 3" id="3"/>
          <p:cNvSpPr txBox="true"/>
          <p:nvPr/>
        </p:nvSpPr>
        <p:spPr>
          <a:xfrm rot="0">
            <a:off x="896957" y="3357198"/>
            <a:ext cx="16494085" cy="2987937"/>
          </a:xfrm>
          <a:prstGeom prst="rect">
            <a:avLst/>
          </a:prstGeom>
        </p:spPr>
        <p:txBody>
          <a:bodyPr anchor="t" rtlCol="false" tIns="0" lIns="0" bIns="0" rIns="0">
            <a:spAutoFit/>
          </a:bodyPr>
          <a:lstStyle/>
          <a:p>
            <a:pPr>
              <a:lnSpc>
                <a:spcPts val="5935"/>
              </a:lnSpc>
            </a:pPr>
            <a:r>
              <a:rPr lang="en-US" sz="4239" spc="207">
                <a:solidFill>
                  <a:srgbClr val="FFFFFF"/>
                </a:solidFill>
                <a:latin typeface="Roboto"/>
              </a:rPr>
              <a:t>1) Central Level Analysis</a:t>
            </a:r>
          </a:p>
          <a:p>
            <a:pPr>
              <a:lnSpc>
                <a:spcPts val="5935"/>
              </a:lnSpc>
            </a:pPr>
            <a:r>
              <a:rPr lang="en-US" sz="4239" spc="207">
                <a:solidFill>
                  <a:srgbClr val="FFFFFF"/>
                </a:solidFill>
                <a:latin typeface="Roboto"/>
              </a:rPr>
              <a:t>2) Case Study of 3 Different Crops: Rice, Wheat, Sugarcane</a:t>
            </a:r>
          </a:p>
          <a:p>
            <a:pPr>
              <a:lnSpc>
                <a:spcPts val="5935"/>
              </a:lnSpc>
            </a:pPr>
            <a:r>
              <a:rPr lang="en-US" sz="4239" spc="207">
                <a:solidFill>
                  <a:srgbClr val="FFFFFF"/>
                </a:solidFill>
                <a:latin typeface="Roboto"/>
              </a:rPr>
              <a:t>3) Cost of Production of Various Crops</a:t>
            </a:r>
          </a:p>
          <a:p>
            <a:pPr>
              <a:lnSpc>
                <a:spcPts val="5935"/>
              </a:lnSpc>
              <a:spcBef>
                <a:spcPct val="0"/>
              </a:spcBef>
            </a:pPr>
            <a:r>
              <a:rPr lang="en-US" sz="4239" spc="207">
                <a:solidFill>
                  <a:srgbClr val="FFFFFF"/>
                </a:solidFill>
                <a:latin typeface="Roboto"/>
              </a:rPr>
              <a:t>4) Case Study on 3 States: Uttar Pradesh, Punjab, Maharashtra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12065532" y="3711851"/>
            <a:ext cx="5892271" cy="6172026"/>
          </a:xfrm>
          <a:custGeom>
            <a:avLst/>
            <a:gdLst/>
            <a:ahLst/>
            <a:cxnLst/>
            <a:rect r="r" b="b" t="t" l="l"/>
            <a:pathLst>
              <a:path h="6172026" w="5892271">
                <a:moveTo>
                  <a:pt x="0" y="0"/>
                </a:moveTo>
                <a:lnTo>
                  <a:pt x="5892272" y="0"/>
                </a:lnTo>
                <a:lnTo>
                  <a:pt x="5892272" y="6172026"/>
                </a:lnTo>
                <a:lnTo>
                  <a:pt x="0" y="6172026"/>
                </a:lnTo>
                <a:lnTo>
                  <a:pt x="0" y="0"/>
                </a:lnTo>
                <a:close/>
              </a:path>
            </a:pathLst>
          </a:custGeom>
          <a:blipFill>
            <a:blip r:embed="rId2"/>
            <a:stretch>
              <a:fillRect l="-17251" t="-9687" r="-9640" b="-11452"/>
            </a:stretch>
          </a:blipFill>
        </p:spPr>
      </p:sp>
      <p:sp>
        <p:nvSpPr>
          <p:cNvPr name="TextBox 3" id="3"/>
          <p:cNvSpPr txBox="true"/>
          <p:nvPr/>
        </p:nvSpPr>
        <p:spPr>
          <a:xfrm rot="0">
            <a:off x="621690" y="595502"/>
            <a:ext cx="17044621" cy="1739901"/>
          </a:xfrm>
          <a:prstGeom prst="rect">
            <a:avLst/>
          </a:prstGeom>
        </p:spPr>
        <p:txBody>
          <a:bodyPr anchor="t" rtlCol="false" tIns="0" lIns="0" bIns="0" rIns="0">
            <a:spAutoFit/>
          </a:bodyPr>
          <a:lstStyle/>
          <a:p>
            <a:pPr algn="ctr">
              <a:lnSpc>
                <a:spcPts val="6999"/>
              </a:lnSpc>
              <a:spcBef>
                <a:spcPct val="0"/>
              </a:spcBef>
            </a:pPr>
            <a:r>
              <a:rPr lang="en-US" sz="4999" spc="244">
                <a:solidFill>
                  <a:srgbClr val="FEFEFE"/>
                </a:solidFill>
                <a:latin typeface="Roboto Bold"/>
              </a:rPr>
              <a:t>Choropleth map of India to see the production and yield of the 3 crops across different regions of India.  </a:t>
            </a:r>
          </a:p>
        </p:txBody>
      </p:sp>
      <p:sp>
        <p:nvSpPr>
          <p:cNvPr name="TextBox 4" id="4"/>
          <p:cNvSpPr txBox="true"/>
          <p:nvPr/>
        </p:nvSpPr>
        <p:spPr>
          <a:xfrm rot="0">
            <a:off x="2455719" y="2454673"/>
            <a:ext cx="15210591" cy="615950"/>
          </a:xfrm>
          <a:prstGeom prst="rect">
            <a:avLst/>
          </a:prstGeom>
        </p:spPr>
        <p:txBody>
          <a:bodyPr anchor="t" rtlCol="false" tIns="0" lIns="0" bIns="0" rIns="0">
            <a:spAutoFit/>
          </a:bodyPr>
          <a:lstStyle/>
          <a:p>
            <a:pPr algn="ctr">
              <a:lnSpc>
                <a:spcPts val="4900"/>
              </a:lnSpc>
              <a:spcBef>
                <a:spcPct val="0"/>
              </a:spcBef>
            </a:pPr>
            <a:r>
              <a:rPr lang="en-US" sz="3500" spc="171">
                <a:solidFill>
                  <a:srgbClr val="FEFEFE"/>
                </a:solidFill>
                <a:latin typeface="Roboto Italics"/>
              </a:rPr>
              <a:t>(Made interactive with addition of button to choose which crop to see )</a:t>
            </a:r>
          </a:p>
        </p:txBody>
      </p:sp>
      <p:sp>
        <p:nvSpPr>
          <p:cNvPr name="TextBox 5" id="5"/>
          <p:cNvSpPr txBox="true"/>
          <p:nvPr/>
        </p:nvSpPr>
        <p:spPr>
          <a:xfrm rot="0">
            <a:off x="290680" y="4194278"/>
            <a:ext cx="11352800" cy="5689599"/>
          </a:xfrm>
          <a:prstGeom prst="rect">
            <a:avLst/>
          </a:prstGeom>
        </p:spPr>
        <p:txBody>
          <a:bodyPr anchor="t" rtlCol="false" tIns="0" lIns="0" bIns="0" rIns="0">
            <a:spAutoFit/>
          </a:bodyPr>
          <a:lstStyle/>
          <a:p>
            <a:pPr marL="539756" indent="-269878" lvl="1">
              <a:lnSpc>
                <a:spcPts val="3500"/>
              </a:lnSpc>
              <a:buFont typeface="Arial"/>
              <a:buChar char="•"/>
            </a:pPr>
            <a:r>
              <a:rPr lang="en-US" sz="2500" spc="122">
                <a:solidFill>
                  <a:srgbClr val="FEFEFE"/>
                </a:solidFill>
                <a:latin typeface="Roboto Italics"/>
                <a:ea typeface="Roboto Italics"/>
              </a:rPr>
              <a:t>Sugarcane thrives in tropical and subtropical climates with warm temperatures ( 20°C to 30°C ), abundant sunlight, and adequate moisture. Thus, high production in Maharashtra and Uttar Pradesh.</a:t>
            </a:r>
          </a:p>
          <a:p>
            <a:pPr marL="539756" indent="-269878" lvl="1">
              <a:lnSpc>
                <a:spcPts val="3500"/>
              </a:lnSpc>
              <a:buFont typeface="Arial"/>
              <a:buChar char="•"/>
            </a:pPr>
            <a:r>
              <a:rPr lang="en-US" sz="2500" spc="122">
                <a:solidFill>
                  <a:srgbClr val="FEFEFE"/>
                </a:solidFill>
                <a:latin typeface="Roboto Italics"/>
              </a:rPr>
              <a:t>Rice is predominantly cultivated in warm, humid climates with abundant rainfall and relatively high temperatures. Therefore, places with a lot of rainfall like West Bengal have high cultivation. Other states like Uttar Pradesh and Punjab are also major produces but they depends more on irrigation for water.</a:t>
            </a:r>
          </a:p>
          <a:p>
            <a:pPr marL="539756" indent="-269878" lvl="1">
              <a:lnSpc>
                <a:spcPts val="3500"/>
              </a:lnSpc>
              <a:buFont typeface="Arial"/>
              <a:buChar char="•"/>
            </a:pPr>
            <a:r>
              <a:rPr lang="en-US" sz="2500" spc="122">
                <a:solidFill>
                  <a:srgbClr val="FEFEFE"/>
                </a:solidFill>
                <a:latin typeface="Roboto Italics"/>
                <a:ea typeface="Roboto Italics"/>
              </a:rPr>
              <a:t>Wheat is primarily grown in temperate climates with distinct seasons and has a broad temperature range for growth, with optimal temperatures for germination and vegetative growth between 15°C to 24°C. Therefore it is more produced in northern India where the temperature variations are more extremes.</a:t>
            </a:r>
          </a:p>
        </p:txBody>
      </p:sp>
      <p:sp>
        <p:nvSpPr>
          <p:cNvPr name="TextBox 6" id="6"/>
          <p:cNvSpPr txBox="true"/>
          <p:nvPr/>
        </p:nvSpPr>
        <p:spPr>
          <a:xfrm rot="0">
            <a:off x="621690" y="3310188"/>
            <a:ext cx="2945487"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1028700" y="1204206"/>
            <a:ext cx="6526054" cy="646430"/>
          </a:xfrm>
          <a:prstGeom prst="rect">
            <a:avLst/>
          </a:prstGeom>
        </p:spPr>
        <p:txBody>
          <a:bodyPr anchor="t" rtlCol="false" tIns="0" lIns="0" bIns="0" rIns="0">
            <a:spAutoFit/>
          </a:bodyPr>
          <a:lstStyle/>
          <a:p>
            <a:pPr algn="ctr">
              <a:lnSpc>
                <a:spcPts val="5319"/>
              </a:lnSpc>
              <a:spcBef>
                <a:spcPct val="0"/>
              </a:spcBef>
            </a:pPr>
            <a:r>
              <a:rPr lang="en-US" sz="3799" spc="186">
                <a:solidFill>
                  <a:srgbClr val="FEFEFE"/>
                </a:solidFill>
                <a:latin typeface="Roboto Italics"/>
              </a:rPr>
              <a:t>Benefits of Choropleth map:</a:t>
            </a:r>
          </a:p>
        </p:txBody>
      </p:sp>
      <p:sp>
        <p:nvSpPr>
          <p:cNvPr name="TextBox 3" id="3"/>
          <p:cNvSpPr txBox="true"/>
          <p:nvPr/>
        </p:nvSpPr>
        <p:spPr>
          <a:xfrm rot="0">
            <a:off x="787533" y="2519680"/>
            <a:ext cx="16712933" cy="6738620"/>
          </a:xfrm>
          <a:prstGeom prst="rect">
            <a:avLst/>
          </a:prstGeom>
        </p:spPr>
        <p:txBody>
          <a:bodyPr anchor="t" rtlCol="false" tIns="0" lIns="0" bIns="0" rIns="0">
            <a:spAutoFit/>
          </a:bodyPr>
          <a:lstStyle/>
          <a:p>
            <a:pPr marL="690882" indent="-345441" lvl="1">
              <a:lnSpc>
                <a:spcPts val="4480"/>
              </a:lnSpc>
              <a:buFont typeface="Arial"/>
              <a:buChar char="•"/>
            </a:pPr>
            <a:r>
              <a:rPr lang="en-US" sz="3200" spc="156">
                <a:solidFill>
                  <a:srgbClr val="FEFEFE"/>
                </a:solidFill>
                <a:latin typeface="Roboto Bold Italics"/>
              </a:rPr>
              <a:t>Spatial Analysis: </a:t>
            </a:r>
            <a:r>
              <a:rPr lang="en-US" sz="3200" spc="156">
                <a:solidFill>
                  <a:srgbClr val="FEFEFE"/>
                </a:solidFill>
                <a:latin typeface="Roboto Italics"/>
              </a:rPr>
              <a:t>The map allows for visualizing spatial patterns of crop production across different regions of India, providing insights into geographical variations in production levels.</a:t>
            </a:r>
          </a:p>
          <a:p>
            <a:pPr marL="690882" indent="-345441" lvl="1">
              <a:lnSpc>
                <a:spcPts val="4480"/>
              </a:lnSpc>
              <a:buFont typeface="Arial"/>
              <a:buChar char="•"/>
            </a:pPr>
            <a:r>
              <a:rPr lang="en-US" sz="3200" spc="156">
                <a:solidFill>
                  <a:srgbClr val="FEFEFE"/>
                </a:solidFill>
                <a:latin typeface="Roboto Bold Italics"/>
              </a:rPr>
              <a:t>Interactive Exploration:</a:t>
            </a:r>
            <a:r>
              <a:rPr lang="en-US" sz="3200" spc="156">
                <a:solidFill>
                  <a:srgbClr val="FEFEFE"/>
                </a:solidFill>
                <a:latin typeface="Roboto Italics"/>
              </a:rPr>
              <a:t> By selecting different crops from the dropdown, users can dynamically explore and compare the average production of rice, wheat, and sugarcane, facilitating comparative analysis.</a:t>
            </a:r>
          </a:p>
          <a:p>
            <a:pPr marL="690882" indent="-345441" lvl="1">
              <a:lnSpc>
                <a:spcPts val="4480"/>
              </a:lnSpc>
              <a:buFont typeface="Arial"/>
              <a:buChar char="•"/>
            </a:pPr>
            <a:r>
              <a:rPr lang="en-US" sz="3200" spc="156">
                <a:solidFill>
                  <a:srgbClr val="FEFEFE"/>
                </a:solidFill>
                <a:latin typeface="Roboto Bold Italics"/>
              </a:rPr>
              <a:t>Data Interpretation:</a:t>
            </a:r>
            <a:r>
              <a:rPr lang="en-US" sz="3200" spc="156">
                <a:solidFill>
                  <a:srgbClr val="FEFEFE"/>
                </a:solidFill>
                <a:latin typeface="Roboto Italics"/>
              </a:rPr>
              <a:t> The choropleth representation makes it easy to interpret the magnitude of production in each region, helping users identify areas of high and low production for the selected crop.</a:t>
            </a:r>
          </a:p>
          <a:p>
            <a:pPr marL="690882" indent="-345441" lvl="1">
              <a:lnSpc>
                <a:spcPts val="4480"/>
              </a:lnSpc>
              <a:buFont typeface="Arial"/>
              <a:buChar char="•"/>
            </a:pPr>
            <a:r>
              <a:rPr lang="en-US" sz="3200" spc="156">
                <a:solidFill>
                  <a:srgbClr val="FEFEFE"/>
                </a:solidFill>
                <a:latin typeface="Roboto Bold Italics"/>
              </a:rPr>
              <a:t>User Engagement: </a:t>
            </a:r>
            <a:r>
              <a:rPr lang="en-US" sz="3200" spc="156">
                <a:solidFill>
                  <a:srgbClr val="FEFEFE"/>
                </a:solidFill>
                <a:latin typeface="Roboto Italics"/>
              </a:rPr>
              <a:t>The interactive nature of the map enhances user engagement by allowing users to interactively explore the data and gain deeper insights into crop production patterns.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6345395" y="5143500"/>
            <a:ext cx="5865625" cy="4713697"/>
          </a:xfrm>
          <a:custGeom>
            <a:avLst/>
            <a:gdLst/>
            <a:ahLst/>
            <a:cxnLst/>
            <a:rect r="r" b="b" t="t" l="l"/>
            <a:pathLst>
              <a:path h="4713697" w="5865625">
                <a:moveTo>
                  <a:pt x="0" y="0"/>
                </a:moveTo>
                <a:lnTo>
                  <a:pt x="5865624" y="0"/>
                </a:lnTo>
                <a:lnTo>
                  <a:pt x="5865624" y="4713697"/>
                </a:lnTo>
                <a:lnTo>
                  <a:pt x="0" y="4713697"/>
                </a:lnTo>
                <a:lnTo>
                  <a:pt x="0" y="0"/>
                </a:lnTo>
                <a:close/>
              </a:path>
            </a:pathLst>
          </a:custGeom>
          <a:blipFill>
            <a:blip r:embed="rId2"/>
            <a:stretch>
              <a:fillRect l="0" t="0" r="-6929" b="0"/>
            </a:stretch>
          </a:blipFill>
        </p:spPr>
      </p:sp>
      <p:sp>
        <p:nvSpPr>
          <p:cNvPr name="Freeform 3" id="3"/>
          <p:cNvSpPr/>
          <p:nvPr/>
        </p:nvSpPr>
        <p:spPr>
          <a:xfrm flipH="false" flipV="false" rot="0">
            <a:off x="351183" y="2814712"/>
            <a:ext cx="5695738" cy="5399175"/>
          </a:xfrm>
          <a:custGeom>
            <a:avLst/>
            <a:gdLst/>
            <a:ahLst/>
            <a:cxnLst/>
            <a:rect r="r" b="b" t="t" l="l"/>
            <a:pathLst>
              <a:path h="5399175" w="5695738">
                <a:moveTo>
                  <a:pt x="0" y="0"/>
                </a:moveTo>
                <a:lnTo>
                  <a:pt x="5695738" y="0"/>
                </a:lnTo>
                <a:lnTo>
                  <a:pt x="5695738" y="5399175"/>
                </a:lnTo>
                <a:lnTo>
                  <a:pt x="0" y="5399175"/>
                </a:lnTo>
                <a:lnTo>
                  <a:pt x="0" y="0"/>
                </a:lnTo>
                <a:close/>
              </a:path>
            </a:pathLst>
          </a:custGeom>
          <a:blipFill>
            <a:blip r:embed="rId3"/>
            <a:stretch>
              <a:fillRect l="0" t="0" r="-3024" b="0"/>
            </a:stretch>
          </a:blipFill>
        </p:spPr>
      </p:sp>
      <p:sp>
        <p:nvSpPr>
          <p:cNvPr name="Freeform 4" id="4"/>
          <p:cNvSpPr/>
          <p:nvPr/>
        </p:nvSpPr>
        <p:spPr>
          <a:xfrm flipH="false" flipV="false" rot="0">
            <a:off x="12506294" y="3442684"/>
            <a:ext cx="5384741" cy="5435684"/>
          </a:xfrm>
          <a:custGeom>
            <a:avLst/>
            <a:gdLst/>
            <a:ahLst/>
            <a:cxnLst/>
            <a:rect r="r" b="b" t="t" l="l"/>
            <a:pathLst>
              <a:path h="5435684" w="5384741">
                <a:moveTo>
                  <a:pt x="0" y="0"/>
                </a:moveTo>
                <a:lnTo>
                  <a:pt x="5384741" y="0"/>
                </a:lnTo>
                <a:lnTo>
                  <a:pt x="5384741" y="5435684"/>
                </a:lnTo>
                <a:lnTo>
                  <a:pt x="0" y="5435684"/>
                </a:lnTo>
                <a:lnTo>
                  <a:pt x="0" y="0"/>
                </a:lnTo>
                <a:close/>
              </a:path>
            </a:pathLst>
          </a:custGeom>
          <a:blipFill>
            <a:blip r:embed="rId4"/>
            <a:stretch>
              <a:fillRect l="0" t="0" r="-5027" b="0"/>
            </a:stretch>
          </a:blipFill>
        </p:spPr>
      </p:sp>
      <p:sp>
        <p:nvSpPr>
          <p:cNvPr name="TextBox 5" id="5"/>
          <p:cNvSpPr txBox="true"/>
          <p:nvPr/>
        </p:nvSpPr>
        <p:spPr>
          <a:xfrm rot="0">
            <a:off x="1028700" y="479555"/>
            <a:ext cx="16214822" cy="1739901"/>
          </a:xfrm>
          <a:prstGeom prst="rect">
            <a:avLst/>
          </a:prstGeom>
        </p:spPr>
        <p:txBody>
          <a:bodyPr anchor="t" rtlCol="false" tIns="0" lIns="0" bIns="0" rIns="0">
            <a:spAutoFit/>
          </a:bodyPr>
          <a:lstStyle/>
          <a:p>
            <a:pPr algn="ctr">
              <a:lnSpc>
                <a:spcPts val="6999"/>
              </a:lnSpc>
              <a:spcBef>
                <a:spcPct val="0"/>
              </a:spcBef>
            </a:pPr>
            <a:r>
              <a:rPr lang="en-US" sz="4999" spc="244">
                <a:solidFill>
                  <a:srgbClr val="FEFEFE"/>
                </a:solidFill>
                <a:latin typeface="Roboto Bold"/>
              </a:rPr>
              <a:t>T</a:t>
            </a:r>
            <a:r>
              <a:rPr lang="en-US" sz="4999" spc="244">
                <a:solidFill>
                  <a:srgbClr val="FEFEFE"/>
                </a:solidFill>
                <a:latin typeface="Roboto Bold"/>
              </a:rPr>
              <a:t>op 5 states with maximum average yield or production for a particular Crop.</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1882697" y="3692371"/>
            <a:ext cx="15974621" cy="4365625"/>
          </a:xfrm>
          <a:prstGeom prst="rect">
            <a:avLst/>
          </a:prstGeom>
        </p:spPr>
        <p:txBody>
          <a:bodyPr anchor="t" rtlCol="false" tIns="0" lIns="0" bIns="0" rIns="0">
            <a:spAutoFit/>
          </a:bodyPr>
          <a:lstStyle/>
          <a:p>
            <a:pPr marL="539749" indent="-269875" lvl="1">
              <a:lnSpc>
                <a:spcPts val="3499"/>
              </a:lnSpc>
              <a:buFont typeface="Arial"/>
              <a:buChar char="•"/>
            </a:pPr>
            <a:r>
              <a:rPr lang="en-US" sz="2499" spc="122">
                <a:solidFill>
                  <a:srgbClr val="FEFEFE"/>
                </a:solidFill>
                <a:latin typeface="Roboto Italics"/>
              </a:rPr>
              <a:t>They have favorable agro-climatic conditions that are conducive to high-yield.</a:t>
            </a:r>
          </a:p>
          <a:p>
            <a:pPr marL="539749" indent="-269875" lvl="1">
              <a:lnSpc>
                <a:spcPts val="3499"/>
              </a:lnSpc>
              <a:buFont typeface="Arial"/>
              <a:buChar char="•"/>
            </a:pPr>
            <a:r>
              <a:rPr lang="en-US" sz="2499" spc="122">
                <a:solidFill>
                  <a:srgbClr val="FEFEFE"/>
                </a:solidFill>
                <a:latin typeface="Roboto Italics"/>
              </a:rPr>
              <a:t>These states cultivate a diverse range of crops suited to their respective agro-climatic conditions and Diversification of crops allows farmers to optimize land use and maximize yields.</a:t>
            </a:r>
          </a:p>
          <a:p>
            <a:pPr marL="539749" indent="-269875" lvl="1">
              <a:lnSpc>
                <a:spcPts val="3499"/>
              </a:lnSpc>
              <a:buFont typeface="Arial"/>
              <a:buChar char="•"/>
            </a:pPr>
            <a:r>
              <a:rPr lang="en-US" sz="2499" spc="122">
                <a:solidFill>
                  <a:srgbClr val="FEFEFE"/>
                </a:solidFill>
                <a:latin typeface="Roboto Italics"/>
              </a:rPr>
              <a:t>Intensive Farming Practices: Farmers in Kerala, Puducherry, and West Bengal employ intensive farming practices such as multiple cropping, intercropping, and integrated pest management. These practices help maximize land productivity and minimize crop losses, leading to higher overall yields</a:t>
            </a:r>
          </a:p>
          <a:p>
            <a:pPr marL="539749" indent="-269875" lvl="1">
              <a:lnSpc>
                <a:spcPts val="3499"/>
              </a:lnSpc>
              <a:buFont typeface="Arial"/>
              <a:buChar char="•"/>
            </a:pPr>
            <a:r>
              <a:rPr lang="en-US" sz="2499" spc="122">
                <a:solidFill>
                  <a:srgbClr val="FEFEFE"/>
                </a:solidFill>
                <a:latin typeface="Roboto Italics"/>
              </a:rPr>
              <a:t>Smallholder farming is prevalent in Kerala, Puducherry, and West Bengal, where many farmers cultivate crops on relatively small landholdings. Smallholder farmers often have intimate knowledge of local agro-ecosystems and employ traditional knowledge and practices that contribute to sustainable and high-yield agriculture.</a:t>
            </a:r>
          </a:p>
        </p:txBody>
      </p:sp>
      <p:sp>
        <p:nvSpPr>
          <p:cNvPr name="TextBox 3" id="3"/>
          <p:cNvSpPr txBox="true"/>
          <p:nvPr/>
        </p:nvSpPr>
        <p:spPr>
          <a:xfrm rot="0">
            <a:off x="734369" y="2403218"/>
            <a:ext cx="14697720" cy="995680"/>
          </a:xfrm>
          <a:prstGeom prst="rect">
            <a:avLst/>
          </a:prstGeom>
        </p:spPr>
        <p:txBody>
          <a:bodyPr anchor="t" rtlCol="false" tIns="0" lIns="0" bIns="0" rIns="0">
            <a:spAutoFit/>
          </a:bodyPr>
          <a:lstStyle/>
          <a:p>
            <a:pPr algn="ctr">
              <a:lnSpc>
                <a:spcPts val="3919"/>
              </a:lnSpc>
              <a:spcBef>
                <a:spcPct val="0"/>
              </a:spcBef>
            </a:pPr>
            <a:r>
              <a:rPr lang="en-US" sz="2799" spc="137">
                <a:solidFill>
                  <a:srgbClr val="FEFEFE"/>
                </a:solidFill>
                <a:latin typeface="Roboto Italics"/>
              </a:rPr>
              <a:t>Even though Kerala, Puducherry and West Bengal are not in top 5 producers, they have a very high yield. Few reasons can be :</a:t>
            </a:r>
          </a:p>
        </p:txBody>
      </p:sp>
      <p:sp>
        <p:nvSpPr>
          <p:cNvPr name="TextBox 4" id="4"/>
          <p:cNvSpPr txBox="true"/>
          <p:nvPr/>
        </p:nvSpPr>
        <p:spPr>
          <a:xfrm rot="0">
            <a:off x="734369" y="1464688"/>
            <a:ext cx="14017509" cy="500379"/>
          </a:xfrm>
          <a:prstGeom prst="rect">
            <a:avLst/>
          </a:prstGeom>
        </p:spPr>
        <p:txBody>
          <a:bodyPr anchor="t" rtlCol="false" tIns="0" lIns="0" bIns="0" rIns="0">
            <a:spAutoFit/>
          </a:bodyPr>
          <a:lstStyle/>
          <a:p>
            <a:pPr algn="ctr">
              <a:lnSpc>
                <a:spcPts val="3920"/>
              </a:lnSpc>
              <a:spcBef>
                <a:spcPct val="0"/>
              </a:spcBef>
            </a:pPr>
            <a:r>
              <a:rPr lang="en-US" sz="2800" spc="137">
                <a:solidFill>
                  <a:srgbClr val="FEFEFE"/>
                </a:solidFill>
                <a:latin typeface="Roboto Italics"/>
              </a:rPr>
              <a:t>We can see that the yield of Sugarcane is quite comparable for many states.</a:t>
            </a:r>
          </a:p>
        </p:txBody>
      </p:sp>
      <p:sp>
        <p:nvSpPr>
          <p:cNvPr name="TextBox 5" id="5"/>
          <p:cNvSpPr txBox="true"/>
          <p:nvPr/>
        </p:nvSpPr>
        <p:spPr>
          <a:xfrm rot="0">
            <a:off x="842401" y="412750"/>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6" id="6"/>
          <p:cNvSpPr txBox="true"/>
          <p:nvPr/>
        </p:nvSpPr>
        <p:spPr>
          <a:xfrm rot="0">
            <a:off x="842401" y="8505671"/>
            <a:ext cx="15925400" cy="1021715"/>
          </a:xfrm>
          <a:prstGeom prst="rect">
            <a:avLst/>
          </a:prstGeom>
        </p:spPr>
        <p:txBody>
          <a:bodyPr anchor="t" rtlCol="false" tIns="0" lIns="0" bIns="0" rIns="0">
            <a:spAutoFit/>
          </a:bodyPr>
          <a:lstStyle/>
          <a:p>
            <a:pPr algn="ctr">
              <a:lnSpc>
                <a:spcPts val="4060"/>
              </a:lnSpc>
              <a:spcBef>
                <a:spcPct val="0"/>
              </a:spcBef>
            </a:pPr>
            <a:r>
              <a:rPr lang="en-US" sz="2900" spc="142">
                <a:solidFill>
                  <a:srgbClr val="FEFEFE"/>
                </a:solidFill>
                <a:latin typeface="Roboto Italics"/>
              </a:rPr>
              <a:t>I have here used normalized columns as I only needed their relative values and not absolute values of their production of yield</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789679" y="3816988"/>
            <a:ext cx="15970330" cy="1203325"/>
          </a:xfrm>
          <a:prstGeom prst="rect">
            <a:avLst/>
          </a:prstGeom>
        </p:spPr>
        <p:txBody>
          <a:bodyPr anchor="t" rtlCol="false" tIns="0" lIns="0" bIns="0" rIns="0">
            <a:spAutoFit/>
          </a:bodyPr>
          <a:lstStyle/>
          <a:p>
            <a:pPr algn="ctr">
              <a:lnSpc>
                <a:spcPts val="9799"/>
              </a:lnSpc>
              <a:spcBef>
                <a:spcPct val="0"/>
              </a:spcBef>
            </a:pPr>
            <a:r>
              <a:rPr lang="en-US" sz="6999" spc="342" u="sng">
                <a:solidFill>
                  <a:srgbClr val="FEFEFE"/>
                </a:solidFill>
                <a:latin typeface="Roboto Bold"/>
              </a:rPr>
              <a:t>Cost of Production of various crops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213804" y="2636700"/>
            <a:ext cx="6311736" cy="5685380"/>
          </a:xfrm>
          <a:custGeom>
            <a:avLst/>
            <a:gdLst/>
            <a:ahLst/>
            <a:cxnLst/>
            <a:rect r="r" b="b" t="t" l="l"/>
            <a:pathLst>
              <a:path h="5685380" w="6311736">
                <a:moveTo>
                  <a:pt x="0" y="0"/>
                </a:moveTo>
                <a:lnTo>
                  <a:pt x="6311735" y="0"/>
                </a:lnTo>
                <a:lnTo>
                  <a:pt x="6311735" y="5685380"/>
                </a:lnTo>
                <a:lnTo>
                  <a:pt x="0" y="5685380"/>
                </a:lnTo>
                <a:lnTo>
                  <a:pt x="0" y="0"/>
                </a:lnTo>
                <a:close/>
              </a:path>
            </a:pathLst>
          </a:custGeom>
          <a:blipFill>
            <a:blip r:embed="rId2"/>
            <a:stretch>
              <a:fillRect l="0" t="0" r="0" b="0"/>
            </a:stretch>
          </a:blipFill>
        </p:spPr>
      </p:sp>
      <p:sp>
        <p:nvSpPr>
          <p:cNvPr name="Freeform 3" id="3"/>
          <p:cNvSpPr/>
          <p:nvPr/>
        </p:nvSpPr>
        <p:spPr>
          <a:xfrm flipH="false" flipV="false" rot="0">
            <a:off x="6684662" y="2557708"/>
            <a:ext cx="4317583" cy="5764372"/>
          </a:xfrm>
          <a:custGeom>
            <a:avLst/>
            <a:gdLst/>
            <a:ahLst/>
            <a:cxnLst/>
            <a:rect r="r" b="b" t="t" l="l"/>
            <a:pathLst>
              <a:path h="5764372" w="4317583">
                <a:moveTo>
                  <a:pt x="0" y="0"/>
                </a:moveTo>
                <a:lnTo>
                  <a:pt x="4317583" y="0"/>
                </a:lnTo>
                <a:lnTo>
                  <a:pt x="4317583" y="5764372"/>
                </a:lnTo>
                <a:lnTo>
                  <a:pt x="0" y="5764372"/>
                </a:lnTo>
                <a:lnTo>
                  <a:pt x="0" y="0"/>
                </a:lnTo>
                <a:close/>
              </a:path>
            </a:pathLst>
          </a:custGeom>
          <a:blipFill>
            <a:blip r:embed="rId3"/>
            <a:stretch>
              <a:fillRect l="0" t="0" r="0" b="0"/>
            </a:stretch>
          </a:blipFill>
        </p:spPr>
      </p:sp>
      <p:sp>
        <p:nvSpPr>
          <p:cNvPr name="TextBox 4" id="4"/>
          <p:cNvSpPr txBox="true"/>
          <p:nvPr/>
        </p:nvSpPr>
        <p:spPr>
          <a:xfrm rot="0">
            <a:off x="890079" y="923925"/>
            <a:ext cx="15906750"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a:rPr>
              <a:t>Histogram  and Box plot of various types of losses</a:t>
            </a:r>
          </a:p>
        </p:txBody>
      </p:sp>
      <p:sp>
        <p:nvSpPr>
          <p:cNvPr name="TextBox 5" id="5"/>
          <p:cNvSpPr txBox="true"/>
          <p:nvPr/>
        </p:nvSpPr>
        <p:spPr>
          <a:xfrm rot="0">
            <a:off x="11376598" y="3451657"/>
            <a:ext cx="6499611" cy="5241925"/>
          </a:xfrm>
          <a:prstGeom prst="rect">
            <a:avLst/>
          </a:prstGeom>
        </p:spPr>
        <p:txBody>
          <a:bodyPr anchor="t" rtlCol="false" tIns="0" lIns="0" bIns="0" rIns="0">
            <a:spAutoFit/>
          </a:bodyPr>
          <a:lstStyle/>
          <a:p>
            <a:pPr algn="ctr">
              <a:lnSpc>
                <a:spcPts val="3499"/>
              </a:lnSpc>
            </a:pPr>
            <a:r>
              <a:rPr lang="en-US" sz="2499" spc="122">
                <a:solidFill>
                  <a:srgbClr val="FEFEFE"/>
                </a:solidFill>
                <a:latin typeface="Roboto Italics"/>
              </a:rPr>
              <a:t>The above two plots show the histogram of various types of costs encountered. It can be seen that even though majorly the different types of cost lie in a particular bracket it is right skewed. that is there are outliers on the higher value side.</a:t>
            </a:r>
          </a:p>
          <a:p>
            <a:pPr algn="ctr">
              <a:lnSpc>
                <a:spcPts val="3499"/>
              </a:lnSpc>
            </a:pPr>
          </a:p>
          <a:p>
            <a:pPr algn="ctr">
              <a:lnSpc>
                <a:spcPts val="3499"/>
              </a:lnSpc>
            </a:pPr>
            <a:r>
              <a:rPr lang="en-US" sz="2499" spc="122">
                <a:solidFill>
                  <a:srgbClr val="FEFEFE"/>
                </a:solidFill>
                <a:latin typeface="Roboto Italics"/>
              </a:rPr>
              <a:t>I can see median of each type of losses using the box plot. Median of cost of cultivation (C2) is highest followed by Cost of cultivation (AF_FL) and cost of production which are nearly equal </a:t>
            </a:r>
          </a:p>
        </p:txBody>
      </p:sp>
      <p:sp>
        <p:nvSpPr>
          <p:cNvPr name="TextBox 6" id="6"/>
          <p:cNvSpPr txBox="true"/>
          <p:nvPr/>
        </p:nvSpPr>
        <p:spPr>
          <a:xfrm rot="0">
            <a:off x="11699014" y="2550975"/>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7" id="7"/>
          <p:cNvSpPr txBox="true"/>
          <p:nvPr/>
        </p:nvSpPr>
        <p:spPr>
          <a:xfrm rot="0">
            <a:off x="294493" y="9201150"/>
            <a:ext cx="17259300" cy="431799"/>
          </a:xfrm>
          <a:prstGeom prst="rect">
            <a:avLst/>
          </a:prstGeom>
        </p:spPr>
        <p:txBody>
          <a:bodyPr anchor="t" rtlCol="false" tIns="0" lIns="0" bIns="0" rIns="0">
            <a:spAutoFit/>
          </a:bodyPr>
          <a:lstStyle/>
          <a:p>
            <a:pPr algn="ctr">
              <a:lnSpc>
                <a:spcPts val="3500"/>
              </a:lnSpc>
              <a:spcBef>
                <a:spcPct val="0"/>
              </a:spcBef>
            </a:pPr>
            <a:r>
              <a:rPr lang="en-US" sz="2500" spc="122">
                <a:solidFill>
                  <a:srgbClr val="FEFEFE"/>
                </a:solidFill>
                <a:latin typeface="Roboto Italics"/>
              </a:rPr>
              <a:t>I tried to plot a density curve showing the distribution of the histogram but I was just getting a horizontal line. </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669419" y="501525"/>
            <a:ext cx="16392998" cy="772160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Benefit of Histogram and Bar plot</a:t>
            </a:r>
            <a:r>
              <a:rPr lang="en-US" sz="3500" spc="171" u="sng">
                <a:solidFill>
                  <a:srgbClr val="FEFEFE"/>
                </a:solidFill>
                <a:latin typeface="Roboto Italics"/>
              </a:rPr>
              <a:t>:</a:t>
            </a:r>
          </a:p>
          <a:p>
            <a:pPr algn="ctr">
              <a:lnSpc>
                <a:spcPts val="4900"/>
              </a:lnSpc>
              <a:spcBef>
                <a:spcPct val="0"/>
              </a:spcBef>
            </a:pPr>
          </a:p>
          <a:p>
            <a:pPr marL="647703" indent="-323852" lvl="1">
              <a:lnSpc>
                <a:spcPts val="4200"/>
              </a:lnSpc>
              <a:buFont typeface="Arial"/>
              <a:buChar char="•"/>
            </a:pPr>
            <a:r>
              <a:rPr lang="en-US" sz="3000" spc="147">
                <a:solidFill>
                  <a:srgbClr val="FEFEFE"/>
                </a:solidFill>
                <a:latin typeface="Roboto Italics"/>
              </a:rPr>
              <a:t>It provide a visual representation of the distribution of data by binning it into intervals and showing the frequency of observations within each bin.</a:t>
            </a:r>
          </a:p>
          <a:p>
            <a:pPr>
              <a:lnSpc>
                <a:spcPts val="4200"/>
              </a:lnSpc>
            </a:pPr>
          </a:p>
          <a:p>
            <a:pPr marL="647703" indent="-323852" lvl="1">
              <a:lnSpc>
                <a:spcPts val="4200"/>
              </a:lnSpc>
              <a:buFont typeface="Arial"/>
              <a:buChar char="•"/>
            </a:pPr>
            <a:r>
              <a:rPr lang="en-US" sz="3000" spc="147">
                <a:solidFill>
                  <a:srgbClr val="FEFEFE"/>
                </a:solidFill>
                <a:latin typeface="Roboto Italics"/>
              </a:rPr>
              <a:t>It helps me to understand the spread and shape of the cost data, allowing me to observe any skewness or outliers in the distribution.</a:t>
            </a:r>
          </a:p>
          <a:p>
            <a:pPr>
              <a:lnSpc>
                <a:spcPts val="4200"/>
              </a:lnSpc>
            </a:pPr>
          </a:p>
          <a:p>
            <a:pPr marL="647703" indent="-323852" lvl="1">
              <a:lnSpc>
                <a:spcPts val="4200"/>
              </a:lnSpc>
              <a:buFont typeface="Arial"/>
              <a:buChar char="•"/>
            </a:pPr>
            <a:r>
              <a:rPr lang="en-US" sz="3000" spc="147">
                <a:solidFill>
                  <a:srgbClr val="FEFEFE"/>
                </a:solidFill>
                <a:latin typeface="Roboto Italics"/>
              </a:rPr>
              <a:t>I tried to plot a density curve which would have helped me see the shape of distribution better. </a:t>
            </a:r>
            <a:r>
              <a:rPr lang="en-US" sz="3000" spc="147" u="sng">
                <a:solidFill>
                  <a:srgbClr val="FEFEFE"/>
                </a:solidFill>
                <a:latin typeface="Roboto Italics"/>
              </a:rPr>
              <a:t>(Benefit of Density Plot)</a:t>
            </a:r>
          </a:p>
          <a:p>
            <a:pPr>
              <a:lnSpc>
                <a:spcPts val="4200"/>
              </a:lnSpc>
            </a:pPr>
          </a:p>
          <a:p>
            <a:pPr marL="647703" indent="-323852" lvl="1">
              <a:lnSpc>
                <a:spcPts val="4200"/>
              </a:lnSpc>
              <a:buFont typeface="Arial"/>
              <a:buChar char="•"/>
            </a:pPr>
            <a:r>
              <a:rPr lang="en-US" sz="3000" spc="147">
                <a:solidFill>
                  <a:srgbClr val="FEFEFE"/>
                </a:solidFill>
                <a:latin typeface="Roboto Italics"/>
              </a:rPr>
              <a:t>The box plot helps to visualize the outliers better also proving with summary like median. Here we can see the median of different types of cost.</a:t>
            </a:r>
          </a:p>
          <a:p>
            <a:pPr>
              <a:lnSpc>
                <a:spcPts val="490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321527" y="2504230"/>
            <a:ext cx="7420361" cy="6754070"/>
          </a:xfrm>
          <a:custGeom>
            <a:avLst/>
            <a:gdLst/>
            <a:ahLst/>
            <a:cxnLst/>
            <a:rect r="r" b="b" t="t" l="l"/>
            <a:pathLst>
              <a:path h="6754070" w="7420361">
                <a:moveTo>
                  <a:pt x="0" y="0"/>
                </a:moveTo>
                <a:lnTo>
                  <a:pt x="7420362" y="0"/>
                </a:lnTo>
                <a:lnTo>
                  <a:pt x="7420362" y="6754070"/>
                </a:lnTo>
                <a:lnTo>
                  <a:pt x="0" y="6754070"/>
                </a:lnTo>
                <a:lnTo>
                  <a:pt x="0" y="0"/>
                </a:lnTo>
                <a:close/>
              </a:path>
            </a:pathLst>
          </a:custGeom>
          <a:blipFill>
            <a:blip r:embed="rId2"/>
            <a:stretch>
              <a:fillRect l="0" t="-4226" r="-10385" b="0"/>
            </a:stretch>
          </a:blipFill>
        </p:spPr>
      </p:sp>
      <p:sp>
        <p:nvSpPr>
          <p:cNvPr name="TextBox 3" id="3"/>
          <p:cNvSpPr txBox="true"/>
          <p:nvPr/>
        </p:nvSpPr>
        <p:spPr>
          <a:xfrm rot="0">
            <a:off x="1028700" y="368348"/>
            <a:ext cx="15404783"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a:rPr>
              <a:t>Correlation Heatmap for various losses and yield</a:t>
            </a:r>
          </a:p>
        </p:txBody>
      </p:sp>
      <p:sp>
        <p:nvSpPr>
          <p:cNvPr name="TextBox 4" id="4"/>
          <p:cNvSpPr txBox="true"/>
          <p:nvPr/>
        </p:nvSpPr>
        <p:spPr>
          <a:xfrm rot="0">
            <a:off x="8600832" y="3982615"/>
            <a:ext cx="9078049" cy="3711575"/>
          </a:xfrm>
          <a:prstGeom prst="rect">
            <a:avLst/>
          </a:prstGeom>
        </p:spPr>
        <p:txBody>
          <a:bodyPr anchor="t" rtlCol="false" tIns="0" lIns="0" bIns="0" rIns="0">
            <a:spAutoFit/>
          </a:bodyPr>
          <a:lstStyle/>
          <a:p>
            <a:pPr marL="755651" indent="-377825" lvl="1">
              <a:lnSpc>
                <a:spcPts val="4900"/>
              </a:lnSpc>
              <a:buAutoNum type="arabicPeriod" startAt="1"/>
            </a:pPr>
            <a:r>
              <a:rPr lang="en-US" sz="3500" spc="171">
                <a:solidFill>
                  <a:srgbClr val="FEFEFE"/>
                </a:solidFill>
                <a:latin typeface="Roboto Italics"/>
              </a:rPr>
              <a:t>It was a good way to see correlation between features.</a:t>
            </a:r>
          </a:p>
          <a:p>
            <a:pPr marL="755651" indent="-377825" lvl="1">
              <a:lnSpc>
                <a:spcPts val="4900"/>
              </a:lnSpc>
              <a:buAutoNum type="arabicPeriod" startAt="1"/>
            </a:pPr>
            <a:r>
              <a:rPr lang="en-US" sz="3500" spc="171">
                <a:solidFill>
                  <a:srgbClr val="FEFEFE"/>
                </a:solidFill>
                <a:latin typeface="Roboto Italics"/>
              </a:rPr>
              <a:t>Color Encoding: Heatmaps use color gradients to encode values, making it easy to visualize the strength and direction of correlations.</a:t>
            </a:r>
          </a:p>
        </p:txBody>
      </p:sp>
      <p:sp>
        <p:nvSpPr>
          <p:cNvPr name="TextBox 5" id="5"/>
          <p:cNvSpPr txBox="true"/>
          <p:nvPr/>
        </p:nvSpPr>
        <p:spPr>
          <a:xfrm rot="0">
            <a:off x="8731091" y="2725388"/>
            <a:ext cx="4408765"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Benefits of HeatMap</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708070" y="412750"/>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3" id="3"/>
          <p:cNvSpPr txBox="true"/>
          <p:nvPr/>
        </p:nvSpPr>
        <p:spPr>
          <a:xfrm rot="0">
            <a:off x="1028700" y="1344068"/>
            <a:ext cx="12401685" cy="995680"/>
          </a:xfrm>
          <a:prstGeom prst="rect">
            <a:avLst/>
          </a:prstGeom>
        </p:spPr>
        <p:txBody>
          <a:bodyPr anchor="t" rtlCol="false" tIns="0" lIns="0" bIns="0" rIns="0">
            <a:spAutoFit/>
          </a:bodyPr>
          <a:lstStyle/>
          <a:p>
            <a:pPr algn="ctr">
              <a:lnSpc>
                <a:spcPts val="3919"/>
              </a:lnSpc>
              <a:spcBef>
                <a:spcPct val="0"/>
              </a:spcBef>
            </a:pPr>
            <a:r>
              <a:rPr lang="en-US" sz="2799" spc="137">
                <a:solidFill>
                  <a:srgbClr val="FEFEFE"/>
                </a:solidFill>
                <a:latin typeface="Roboto Italics"/>
              </a:rPr>
              <a:t>We can see that Yield has a negative correlation with production cost but positive correlation with cost of cultivation.</a:t>
            </a:r>
          </a:p>
        </p:txBody>
      </p:sp>
      <p:sp>
        <p:nvSpPr>
          <p:cNvPr name="TextBox 4" id="4"/>
          <p:cNvSpPr txBox="true"/>
          <p:nvPr/>
        </p:nvSpPr>
        <p:spPr>
          <a:xfrm rot="0">
            <a:off x="1279742" y="2655116"/>
            <a:ext cx="15728517" cy="533400"/>
          </a:xfrm>
          <a:prstGeom prst="rect">
            <a:avLst/>
          </a:prstGeom>
        </p:spPr>
        <p:txBody>
          <a:bodyPr anchor="t" rtlCol="false" tIns="0" lIns="0" bIns="0" rIns="0">
            <a:spAutoFit/>
          </a:bodyPr>
          <a:lstStyle/>
          <a:p>
            <a:pPr>
              <a:lnSpc>
                <a:spcPts val="4200"/>
              </a:lnSpc>
            </a:pPr>
            <a:r>
              <a:rPr lang="en-US" sz="3000" spc="147">
                <a:solidFill>
                  <a:srgbClr val="FEFEFE"/>
                </a:solidFill>
                <a:latin typeface="Roboto Italics"/>
              </a:rPr>
              <a:t>The positive correlation with cultivation cost can be due to :</a:t>
            </a:r>
          </a:p>
        </p:txBody>
      </p:sp>
      <p:sp>
        <p:nvSpPr>
          <p:cNvPr name="TextBox 5" id="5"/>
          <p:cNvSpPr txBox="true"/>
          <p:nvPr/>
        </p:nvSpPr>
        <p:spPr>
          <a:xfrm rot="0">
            <a:off x="2869916" y="3374099"/>
            <a:ext cx="13503409" cy="2208456"/>
          </a:xfrm>
          <a:prstGeom prst="rect">
            <a:avLst/>
          </a:prstGeom>
        </p:spPr>
        <p:txBody>
          <a:bodyPr anchor="t" rtlCol="false" tIns="0" lIns="0" bIns="0" rIns="0">
            <a:spAutoFit/>
          </a:bodyPr>
          <a:lstStyle/>
          <a:p>
            <a:pPr marL="540667" indent="-270333" lvl="1">
              <a:lnSpc>
                <a:spcPts val="3505"/>
              </a:lnSpc>
              <a:buFont typeface="Arial"/>
              <a:buChar char="•"/>
            </a:pPr>
            <a:r>
              <a:rPr lang="en-US" sz="2504" spc="122">
                <a:solidFill>
                  <a:srgbClr val="FEFEFE"/>
                </a:solidFill>
                <a:latin typeface="Roboto Italics"/>
              </a:rPr>
              <a:t>Achieving higher yields often requires more intensive cultivation practices, which can drive up the cost of cultivation.</a:t>
            </a:r>
          </a:p>
          <a:p>
            <a:pPr marL="540667" indent="-270333" lvl="1">
              <a:lnSpc>
                <a:spcPts val="3505"/>
              </a:lnSpc>
              <a:buFont typeface="Arial"/>
              <a:buChar char="•"/>
            </a:pPr>
            <a:r>
              <a:rPr lang="en-US" sz="2504" spc="122">
                <a:solidFill>
                  <a:srgbClr val="FEFEFE"/>
                </a:solidFill>
                <a:latin typeface="Roboto Italics"/>
              </a:rPr>
              <a:t>To obtain higher yields, farmers may invest in premium inputs, such as high-quality seeds, specialized fertilizers, and advanced irrigation systems. While these inputs contribute to increased production, they also add to the overall cost of cultivation.</a:t>
            </a:r>
          </a:p>
        </p:txBody>
      </p:sp>
      <p:sp>
        <p:nvSpPr>
          <p:cNvPr name="TextBox 6" id="6"/>
          <p:cNvSpPr txBox="true"/>
          <p:nvPr/>
        </p:nvSpPr>
        <p:spPr>
          <a:xfrm rot="0">
            <a:off x="1279742" y="5749089"/>
            <a:ext cx="11157824" cy="533400"/>
          </a:xfrm>
          <a:prstGeom prst="rect">
            <a:avLst/>
          </a:prstGeom>
        </p:spPr>
        <p:txBody>
          <a:bodyPr anchor="t" rtlCol="false" tIns="0" lIns="0" bIns="0" rIns="0">
            <a:spAutoFit/>
          </a:bodyPr>
          <a:lstStyle/>
          <a:p>
            <a:pPr algn="ctr">
              <a:lnSpc>
                <a:spcPts val="4200"/>
              </a:lnSpc>
              <a:spcBef>
                <a:spcPct val="0"/>
              </a:spcBef>
            </a:pPr>
            <a:r>
              <a:rPr lang="en-US" sz="3000" spc="147">
                <a:solidFill>
                  <a:srgbClr val="FEFEFE"/>
                </a:solidFill>
                <a:latin typeface="Roboto Italics"/>
              </a:rPr>
              <a:t>The negative correlation with production cost can be due to :</a:t>
            </a:r>
          </a:p>
        </p:txBody>
      </p:sp>
      <p:sp>
        <p:nvSpPr>
          <p:cNvPr name="TextBox 7" id="7"/>
          <p:cNvSpPr txBox="true"/>
          <p:nvPr/>
        </p:nvSpPr>
        <p:spPr>
          <a:xfrm rot="0">
            <a:off x="2606421" y="6739689"/>
            <a:ext cx="15064036" cy="2184400"/>
          </a:xfrm>
          <a:prstGeom prst="rect">
            <a:avLst/>
          </a:prstGeom>
        </p:spPr>
        <p:txBody>
          <a:bodyPr anchor="t" rtlCol="false" tIns="0" lIns="0" bIns="0" rIns="0">
            <a:spAutoFit/>
          </a:bodyPr>
          <a:lstStyle/>
          <a:p>
            <a:pPr marL="539751" indent="-269876" lvl="1">
              <a:lnSpc>
                <a:spcPts val="3500"/>
              </a:lnSpc>
              <a:buFont typeface="Arial"/>
              <a:buChar char="•"/>
            </a:pPr>
            <a:r>
              <a:rPr lang="en-US" sz="2500" spc="122">
                <a:solidFill>
                  <a:srgbClr val="FEFEFE"/>
                </a:solidFill>
                <a:latin typeface="Roboto Italics"/>
              </a:rPr>
              <a:t>When farmers are able to produce more crops (higher yield) without significantly increasing their total costs, it means they're becoming more efficient in their operations. This efficiency might come from using resources more wisely or adopting better farming techniques.</a:t>
            </a:r>
          </a:p>
          <a:p>
            <a:pPr marL="539751" indent="-269876" lvl="1">
              <a:lnSpc>
                <a:spcPts val="3500"/>
              </a:lnSpc>
              <a:buFont typeface="Arial"/>
              <a:buChar char="•"/>
            </a:pPr>
            <a:r>
              <a:rPr lang="en-US" sz="2500" spc="122">
                <a:solidFill>
                  <a:srgbClr val="FEFEFE"/>
                </a:solidFill>
                <a:latin typeface="Roboto Italics"/>
              </a:rPr>
              <a:t>When farmers produce more crops, they can spread their fixed costs (like machinery and land) over a larger output. This means the cost per unit of crop goes down as yield increases.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478815" y="1569917"/>
            <a:ext cx="7754644" cy="3667859"/>
          </a:xfrm>
          <a:custGeom>
            <a:avLst/>
            <a:gdLst/>
            <a:ahLst/>
            <a:cxnLst/>
            <a:rect r="r" b="b" t="t" l="l"/>
            <a:pathLst>
              <a:path h="3667859" w="7754644">
                <a:moveTo>
                  <a:pt x="0" y="0"/>
                </a:moveTo>
                <a:lnTo>
                  <a:pt x="7754644" y="0"/>
                </a:lnTo>
                <a:lnTo>
                  <a:pt x="7754644" y="3667860"/>
                </a:lnTo>
                <a:lnTo>
                  <a:pt x="0" y="3667860"/>
                </a:lnTo>
                <a:lnTo>
                  <a:pt x="0" y="0"/>
                </a:lnTo>
                <a:close/>
              </a:path>
            </a:pathLst>
          </a:custGeom>
          <a:blipFill>
            <a:blip r:embed="rId2"/>
            <a:stretch>
              <a:fillRect l="0" t="0" r="0" b="-32510"/>
            </a:stretch>
          </a:blipFill>
        </p:spPr>
      </p:sp>
      <p:sp>
        <p:nvSpPr>
          <p:cNvPr name="Freeform 3" id="3"/>
          <p:cNvSpPr/>
          <p:nvPr/>
        </p:nvSpPr>
        <p:spPr>
          <a:xfrm flipH="false" flipV="false" rot="0">
            <a:off x="478815" y="5599727"/>
            <a:ext cx="7881873" cy="4499374"/>
          </a:xfrm>
          <a:custGeom>
            <a:avLst/>
            <a:gdLst/>
            <a:ahLst/>
            <a:cxnLst/>
            <a:rect r="r" b="b" t="t" l="l"/>
            <a:pathLst>
              <a:path h="4499374" w="7881873">
                <a:moveTo>
                  <a:pt x="0" y="0"/>
                </a:moveTo>
                <a:lnTo>
                  <a:pt x="7881874" y="0"/>
                </a:lnTo>
                <a:lnTo>
                  <a:pt x="7881874" y="4499374"/>
                </a:lnTo>
                <a:lnTo>
                  <a:pt x="0" y="4499374"/>
                </a:lnTo>
                <a:lnTo>
                  <a:pt x="0" y="0"/>
                </a:lnTo>
                <a:close/>
              </a:path>
            </a:pathLst>
          </a:custGeom>
          <a:blipFill>
            <a:blip r:embed="rId3"/>
            <a:stretch>
              <a:fillRect l="0" t="0" r="0" b="-31382"/>
            </a:stretch>
          </a:blipFill>
        </p:spPr>
      </p:sp>
      <p:sp>
        <p:nvSpPr>
          <p:cNvPr name="TextBox 4" id="4"/>
          <p:cNvSpPr txBox="true"/>
          <p:nvPr/>
        </p:nvSpPr>
        <p:spPr>
          <a:xfrm rot="0">
            <a:off x="1568989" y="343738"/>
            <a:ext cx="14017943"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a:rPr>
              <a:t>Bar plot of crops with different types of cost</a:t>
            </a:r>
          </a:p>
        </p:txBody>
      </p:sp>
      <p:sp>
        <p:nvSpPr>
          <p:cNvPr name="TextBox 5" id="5"/>
          <p:cNvSpPr txBox="true"/>
          <p:nvPr/>
        </p:nvSpPr>
        <p:spPr>
          <a:xfrm rot="0">
            <a:off x="8982878" y="3327647"/>
            <a:ext cx="8640717" cy="2897505"/>
          </a:xfrm>
          <a:prstGeom prst="rect">
            <a:avLst/>
          </a:prstGeom>
        </p:spPr>
        <p:txBody>
          <a:bodyPr anchor="t" rtlCol="false" tIns="0" lIns="0" bIns="0" rIns="0">
            <a:spAutoFit/>
          </a:bodyPr>
          <a:lstStyle/>
          <a:p>
            <a:pPr algn="ctr">
              <a:lnSpc>
                <a:spcPts val="4620"/>
              </a:lnSpc>
              <a:spcBef>
                <a:spcPct val="0"/>
              </a:spcBef>
            </a:pPr>
            <a:r>
              <a:rPr lang="en-US" sz="3300" spc="161">
                <a:solidFill>
                  <a:srgbClr val="FEFEFE"/>
                </a:solidFill>
                <a:latin typeface="Roboto Italics"/>
              </a:rPr>
              <a:t>We can see that Sugarcane has very low Production Cost and earlier we say that it had the highest yield. Therefore, it shows that a positive correlation between yield and production cost exists.</a:t>
            </a:r>
          </a:p>
        </p:txBody>
      </p:sp>
      <p:sp>
        <p:nvSpPr>
          <p:cNvPr name="TextBox 6" id="6"/>
          <p:cNvSpPr txBox="true"/>
          <p:nvPr/>
        </p:nvSpPr>
        <p:spPr>
          <a:xfrm rot="0">
            <a:off x="9732153" y="2044947"/>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7" id="7"/>
          <p:cNvSpPr txBox="true"/>
          <p:nvPr/>
        </p:nvSpPr>
        <p:spPr>
          <a:xfrm rot="0">
            <a:off x="8923782" y="6879451"/>
            <a:ext cx="8699813" cy="1854200"/>
          </a:xfrm>
          <a:prstGeom prst="rect">
            <a:avLst/>
          </a:prstGeom>
        </p:spPr>
        <p:txBody>
          <a:bodyPr anchor="t" rtlCol="false" tIns="0" lIns="0" bIns="0" rIns="0">
            <a:spAutoFit/>
          </a:bodyPr>
          <a:lstStyle/>
          <a:p>
            <a:pPr algn="ctr">
              <a:lnSpc>
                <a:spcPts val="4900"/>
              </a:lnSpc>
              <a:spcBef>
                <a:spcPct val="0"/>
              </a:spcBef>
            </a:pPr>
            <a:r>
              <a:rPr lang="en-US" sz="3500" spc="171">
                <a:solidFill>
                  <a:srgbClr val="FEFEFE"/>
                </a:solidFill>
                <a:latin typeface="Roboto Italics"/>
              </a:rPr>
              <a:t>We can again see that cultivation cost of sugarcae is very high, showing the positive correlation with yield.</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6394363" y="257560"/>
            <a:ext cx="4190881" cy="1087276"/>
          </a:xfrm>
          <a:prstGeom prst="rect">
            <a:avLst/>
          </a:prstGeom>
        </p:spPr>
        <p:txBody>
          <a:bodyPr anchor="t" rtlCol="false" tIns="0" lIns="0" bIns="0" rIns="0">
            <a:spAutoFit/>
          </a:bodyPr>
          <a:lstStyle/>
          <a:p>
            <a:pPr algn="ctr">
              <a:lnSpc>
                <a:spcPts val="8846"/>
              </a:lnSpc>
              <a:spcBef>
                <a:spcPct val="0"/>
              </a:spcBef>
            </a:pPr>
            <a:r>
              <a:rPr lang="en-US" sz="6318" spc="309" u="sng">
                <a:solidFill>
                  <a:srgbClr val="FFFFFF"/>
                </a:solidFill>
                <a:latin typeface="Roboto"/>
              </a:rPr>
              <a:t>Motivation</a:t>
            </a:r>
          </a:p>
        </p:txBody>
      </p:sp>
      <p:sp>
        <p:nvSpPr>
          <p:cNvPr name="TextBox 3" id="3"/>
          <p:cNvSpPr txBox="true"/>
          <p:nvPr/>
        </p:nvSpPr>
        <p:spPr>
          <a:xfrm rot="0">
            <a:off x="278059" y="1782936"/>
            <a:ext cx="17288894" cy="1808562"/>
          </a:xfrm>
          <a:prstGeom prst="rect">
            <a:avLst/>
          </a:prstGeom>
        </p:spPr>
        <p:txBody>
          <a:bodyPr anchor="t" rtlCol="false" tIns="0" lIns="0" bIns="0" rIns="0">
            <a:spAutoFit/>
          </a:bodyPr>
          <a:lstStyle/>
          <a:p>
            <a:pPr>
              <a:lnSpc>
                <a:spcPts val="4800"/>
              </a:lnSpc>
              <a:spcBef>
                <a:spcPct val="0"/>
              </a:spcBef>
            </a:pPr>
            <a:r>
              <a:rPr lang="en-US" sz="3428" spc="168">
                <a:solidFill>
                  <a:srgbClr val="FFFFFF"/>
                </a:solidFill>
                <a:latin typeface="Roboto"/>
              </a:rPr>
              <a:t>Agriculture is the foundation of food production, providing the basic sustenance required for human survival. Analyzing agriculture is crucial because it directly addresses the fundamental need for food security and nutrition</a:t>
            </a:r>
          </a:p>
        </p:txBody>
      </p:sp>
      <p:sp>
        <p:nvSpPr>
          <p:cNvPr name="TextBox 4" id="4"/>
          <p:cNvSpPr txBox="true"/>
          <p:nvPr/>
        </p:nvSpPr>
        <p:spPr>
          <a:xfrm rot="0">
            <a:off x="295325" y="4039173"/>
            <a:ext cx="17992675" cy="2326633"/>
          </a:xfrm>
          <a:prstGeom prst="rect">
            <a:avLst/>
          </a:prstGeom>
        </p:spPr>
        <p:txBody>
          <a:bodyPr anchor="t" rtlCol="false" tIns="0" lIns="0" bIns="0" rIns="0">
            <a:spAutoFit/>
          </a:bodyPr>
          <a:lstStyle/>
          <a:p>
            <a:pPr algn="ctr">
              <a:lnSpc>
                <a:spcPts val="4646"/>
              </a:lnSpc>
              <a:spcBef>
                <a:spcPct val="0"/>
              </a:spcBef>
            </a:pPr>
            <a:r>
              <a:rPr lang="en-US" sz="3318" spc="162">
                <a:solidFill>
                  <a:srgbClr val="FFFFFF"/>
                </a:solidFill>
                <a:latin typeface="Roboto"/>
              </a:rPr>
              <a:t>Agriculture is a significant contributor to India's economy, employing a large portion of the population and contributing a substantial share to the Gross Domestic Product (GDP). Analyzing agricultural trends, productivity, and market dynamics helps in understanding the economic performance of the country.</a:t>
            </a:r>
          </a:p>
        </p:txBody>
      </p:sp>
      <p:sp>
        <p:nvSpPr>
          <p:cNvPr name="TextBox 5" id="5"/>
          <p:cNvSpPr txBox="true"/>
          <p:nvPr/>
        </p:nvSpPr>
        <p:spPr>
          <a:xfrm rot="0">
            <a:off x="28283" y="7059585"/>
            <a:ext cx="17788447" cy="2353124"/>
          </a:xfrm>
          <a:prstGeom prst="rect">
            <a:avLst/>
          </a:prstGeom>
        </p:spPr>
        <p:txBody>
          <a:bodyPr anchor="t" rtlCol="false" tIns="0" lIns="0" bIns="0" rIns="0">
            <a:spAutoFit/>
          </a:bodyPr>
          <a:lstStyle/>
          <a:p>
            <a:pPr algn="ctr">
              <a:lnSpc>
                <a:spcPts val="4700"/>
              </a:lnSpc>
              <a:spcBef>
                <a:spcPct val="0"/>
              </a:spcBef>
            </a:pPr>
            <a:r>
              <a:rPr lang="en-US" sz="3357" spc="164">
                <a:solidFill>
                  <a:srgbClr val="FFFFFF"/>
                </a:solidFill>
                <a:latin typeface="Roboto"/>
              </a:rPr>
              <a:t>Data-driven agricultural analysis provides policymakers with insights into the performance of existing policies . This helps in designing targeted policies and programs aimed at addressing challenges such as agricultural productivity, farmer welfare, land use management, and sustainable development.</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1227758" y="3686790"/>
            <a:ext cx="15192613" cy="2149348"/>
          </a:xfrm>
          <a:prstGeom prst="rect">
            <a:avLst/>
          </a:prstGeom>
        </p:spPr>
        <p:txBody>
          <a:bodyPr anchor="t" rtlCol="false" tIns="0" lIns="0" bIns="0" rIns="0">
            <a:spAutoFit/>
          </a:bodyPr>
          <a:lstStyle/>
          <a:p>
            <a:pPr algn="ctr">
              <a:lnSpc>
                <a:spcPts val="8581"/>
              </a:lnSpc>
              <a:spcBef>
                <a:spcPct val="0"/>
              </a:spcBef>
            </a:pPr>
            <a:r>
              <a:rPr lang="en-US" sz="6129" spc="300" u="sng">
                <a:solidFill>
                  <a:srgbClr val="FEFEFE"/>
                </a:solidFill>
                <a:latin typeface="Roboto Bold"/>
              </a:rPr>
              <a:t>State Level : Case study 3 states : </a:t>
            </a:r>
          </a:p>
          <a:p>
            <a:pPr algn="ctr">
              <a:lnSpc>
                <a:spcPts val="8581"/>
              </a:lnSpc>
              <a:spcBef>
                <a:spcPct val="0"/>
              </a:spcBef>
            </a:pPr>
            <a:r>
              <a:rPr lang="en-US" sz="6129" spc="300" u="sng">
                <a:solidFill>
                  <a:srgbClr val="FEFEFE"/>
                </a:solidFill>
                <a:latin typeface="Roboto Bold"/>
              </a:rPr>
              <a:t>Uttar Pradesh, Punjab and Maharashtra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9867882" y="2967425"/>
            <a:ext cx="7860619" cy="3697668"/>
          </a:xfrm>
          <a:custGeom>
            <a:avLst/>
            <a:gdLst/>
            <a:ahLst/>
            <a:cxnLst/>
            <a:rect r="r" b="b" t="t" l="l"/>
            <a:pathLst>
              <a:path h="3697668" w="7860619">
                <a:moveTo>
                  <a:pt x="0" y="0"/>
                </a:moveTo>
                <a:lnTo>
                  <a:pt x="7860619" y="0"/>
                </a:lnTo>
                <a:lnTo>
                  <a:pt x="7860619" y="3697668"/>
                </a:lnTo>
                <a:lnTo>
                  <a:pt x="0" y="3697668"/>
                </a:lnTo>
                <a:lnTo>
                  <a:pt x="0" y="0"/>
                </a:lnTo>
                <a:close/>
              </a:path>
            </a:pathLst>
          </a:custGeom>
          <a:blipFill>
            <a:blip r:embed="rId2"/>
            <a:stretch>
              <a:fillRect l="0" t="0" r="-10937" b="-24568"/>
            </a:stretch>
          </a:blipFill>
        </p:spPr>
      </p:sp>
      <p:sp>
        <p:nvSpPr>
          <p:cNvPr name="TextBox 3" id="3"/>
          <p:cNvSpPr txBox="true"/>
          <p:nvPr/>
        </p:nvSpPr>
        <p:spPr>
          <a:xfrm rot="0">
            <a:off x="0" y="923925"/>
            <a:ext cx="18270802" cy="1749425"/>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a:rPr>
              <a:t>Land Distribution in these states using an interactive donut chart</a:t>
            </a:r>
          </a:p>
        </p:txBody>
      </p:sp>
      <p:sp>
        <p:nvSpPr>
          <p:cNvPr name="TextBox 4" id="4"/>
          <p:cNvSpPr txBox="true"/>
          <p:nvPr/>
        </p:nvSpPr>
        <p:spPr>
          <a:xfrm rot="0">
            <a:off x="1028700" y="3415829"/>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5" id="5"/>
          <p:cNvSpPr txBox="true"/>
          <p:nvPr/>
        </p:nvSpPr>
        <p:spPr>
          <a:xfrm rot="0">
            <a:off x="529469" y="4470164"/>
            <a:ext cx="8211799" cy="305117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Italics"/>
              </a:rPr>
              <a:t>It can be seen that over 10 years from 2003 to 2013 , there was a decline in forest and net sown area and an increase in barren land in all the 3 states.</a:t>
            </a:r>
          </a:p>
          <a:p>
            <a:pPr algn="ctr">
              <a:lnSpc>
                <a:spcPts val="3499"/>
              </a:lnSpc>
              <a:spcBef>
                <a:spcPct val="0"/>
              </a:spcBef>
            </a:pPr>
          </a:p>
          <a:p>
            <a:pPr algn="ctr">
              <a:lnSpc>
                <a:spcPts val="3499"/>
              </a:lnSpc>
              <a:spcBef>
                <a:spcPct val="0"/>
              </a:spcBef>
            </a:pPr>
            <a:r>
              <a:rPr lang="en-US" sz="2499" spc="122">
                <a:solidFill>
                  <a:srgbClr val="FEFEFE"/>
                </a:solidFill>
                <a:latin typeface="Roboto Italics"/>
              </a:rPr>
              <a:t>It shows that there is a need to </a:t>
            </a:r>
            <a:r>
              <a:rPr lang="en-US" sz="2499" spc="122">
                <a:solidFill>
                  <a:srgbClr val="FEFEFE"/>
                </a:solidFill>
                <a:latin typeface="Roboto Bold Italics"/>
              </a:rPr>
              <a:t>promote sustainable agriculture,</a:t>
            </a:r>
            <a:r>
              <a:rPr lang="en-US" sz="2499" spc="122">
                <a:solidFill>
                  <a:srgbClr val="FEFEFE"/>
                </a:solidFill>
                <a:latin typeface="Roboto Italics"/>
              </a:rPr>
              <a:t> and </a:t>
            </a:r>
            <a:r>
              <a:rPr lang="en-US" sz="2499" spc="122">
                <a:solidFill>
                  <a:srgbClr val="FEFEFE"/>
                </a:solidFill>
                <a:latin typeface="Roboto Bold Italics"/>
              </a:rPr>
              <a:t>land use planning</a:t>
            </a:r>
            <a:r>
              <a:rPr lang="en-US" sz="2499" spc="122">
                <a:solidFill>
                  <a:srgbClr val="FEFEFE"/>
                </a:solidFill>
                <a:latin typeface="Roboto Italics"/>
              </a:rPr>
              <a:t> while also prioritizing towards </a:t>
            </a:r>
            <a:r>
              <a:rPr lang="en-US" sz="2499" spc="122">
                <a:solidFill>
                  <a:srgbClr val="FEFEFE"/>
                </a:solidFill>
                <a:latin typeface="Roboto Bold Italics"/>
              </a:rPr>
              <a:t>afforestation and reforestation</a:t>
            </a:r>
            <a:r>
              <a:rPr lang="en-US" sz="2499" spc="122">
                <a:solidFill>
                  <a:srgbClr val="FEFEFE"/>
                </a:solidFill>
                <a:latin typeface="Roboto Italics"/>
              </a:rPr>
              <a:t>.</a:t>
            </a:r>
          </a:p>
        </p:txBody>
      </p:sp>
      <p:sp>
        <p:nvSpPr>
          <p:cNvPr name="TextBox 6" id="6"/>
          <p:cNvSpPr txBox="true"/>
          <p:nvPr/>
        </p:nvSpPr>
        <p:spPr>
          <a:xfrm rot="0">
            <a:off x="191251" y="7959725"/>
            <a:ext cx="8888234" cy="42227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Italics"/>
              </a:rPr>
              <a:t>M</a:t>
            </a:r>
            <a:r>
              <a:rPr lang="en-US" sz="2499" spc="122">
                <a:solidFill>
                  <a:srgbClr val="FEFEFE"/>
                </a:solidFill>
                <a:latin typeface="Roboto Italics"/>
              </a:rPr>
              <a:t>ore than 80% of land in Punjab is used for agriculture.</a:t>
            </a:r>
          </a:p>
        </p:txBody>
      </p:sp>
      <p:sp>
        <p:nvSpPr>
          <p:cNvPr name="TextBox 7" id="7"/>
          <p:cNvSpPr txBox="true"/>
          <p:nvPr/>
        </p:nvSpPr>
        <p:spPr>
          <a:xfrm rot="0">
            <a:off x="529469" y="8759190"/>
            <a:ext cx="8812990" cy="941070"/>
          </a:xfrm>
          <a:prstGeom prst="rect">
            <a:avLst/>
          </a:prstGeom>
        </p:spPr>
        <p:txBody>
          <a:bodyPr anchor="t" rtlCol="false" tIns="0" lIns="0" bIns="0" rIns="0">
            <a:spAutoFit/>
          </a:bodyPr>
          <a:lstStyle/>
          <a:p>
            <a:pPr algn="ctr">
              <a:lnSpc>
                <a:spcPts val="3779"/>
              </a:lnSpc>
              <a:spcBef>
                <a:spcPct val="0"/>
              </a:spcBef>
            </a:pPr>
            <a:r>
              <a:rPr lang="en-US" sz="2700" spc="132">
                <a:solidFill>
                  <a:srgbClr val="FEFEFE"/>
                </a:solidFill>
                <a:latin typeface="Roboto Italics"/>
              </a:rPr>
              <a:t>Overalll, the forest area is highest in Maharashtra followed by Uttar Pradesh and then Punjab</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380653" y="1844493"/>
            <a:ext cx="5177741" cy="3891766"/>
          </a:xfrm>
          <a:custGeom>
            <a:avLst/>
            <a:gdLst/>
            <a:ahLst/>
            <a:cxnLst/>
            <a:rect r="r" b="b" t="t" l="l"/>
            <a:pathLst>
              <a:path h="3891766" w="5177741">
                <a:moveTo>
                  <a:pt x="0" y="0"/>
                </a:moveTo>
                <a:lnTo>
                  <a:pt x="5177741" y="0"/>
                </a:lnTo>
                <a:lnTo>
                  <a:pt x="5177741" y="3891766"/>
                </a:lnTo>
                <a:lnTo>
                  <a:pt x="0" y="3891766"/>
                </a:lnTo>
                <a:lnTo>
                  <a:pt x="0" y="0"/>
                </a:lnTo>
                <a:close/>
              </a:path>
            </a:pathLst>
          </a:custGeom>
          <a:blipFill>
            <a:blip r:embed="rId2"/>
            <a:stretch>
              <a:fillRect l="0" t="0" r="0" b="0"/>
            </a:stretch>
          </a:blipFill>
        </p:spPr>
      </p:sp>
      <p:sp>
        <p:nvSpPr>
          <p:cNvPr name="Freeform 3" id="3"/>
          <p:cNvSpPr/>
          <p:nvPr/>
        </p:nvSpPr>
        <p:spPr>
          <a:xfrm flipH="false" flipV="false" rot="0">
            <a:off x="380653" y="5968706"/>
            <a:ext cx="5234054" cy="3925540"/>
          </a:xfrm>
          <a:custGeom>
            <a:avLst/>
            <a:gdLst/>
            <a:ahLst/>
            <a:cxnLst/>
            <a:rect r="r" b="b" t="t" l="l"/>
            <a:pathLst>
              <a:path h="3925540" w="5234054">
                <a:moveTo>
                  <a:pt x="0" y="0"/>
                </a:moveTo>
                <a:lnTo>
                  <a:pt x="5234054" y="0"/>
                </a:lnTo>
                <a:lnTo>
                  <a:pt x="5234054" y="3925541"/>
                </a:lnTo>
                <a:lnTo>
                  <a:pt x="0" y="3925541"/>
                </a:lnTo>
                <a:lnTo>
                  <a:pt x="0" y="0"/>
                </a:lnTo>
                <a:close/>
              </a:path>
            </a:pathLst>
          </a:custGeom>
          <a:blipFill>
            <a:blip r:embed="rId3"/>
            <a:stretch>
              <a:fillRect l="0" t="0" r="0" b="0"/>
            </a:stretch>
          </a:blipFill>
        </p:spPr>
      </p:sp>
      <p:sp>
        <p:nvSpPr>
          <p:cNvPr name="TextBox 4" id="4"/>
          <p:cNvSpPr txBox="true"/>
          <p:nvPr/>
        </p:nvSpPr>
        <p:spPr>
          <a:xfrm rot="0">
            <a:off x="217944" y="587058"/>
            <a:ext cx="17852113" cy="788035"/>
          </a:xfrm>
          <a:prstGeom prst="rect">
            <a:avLst/>
          </a:prstGeom>
        </p:spPr>
        <p:txBody>
          <a:bodyPr anchor="t" rtlCol="false" tIns="0" lIns="0" bIns="0" rIns="0">
            <a:spAutoFit/>
          </a:bodyPr>
          <a:lstStyle/>
          <a:p>
            <a:pPr algn="ctr">
              <a:lnSpc>
                <a:spcPts val="6440"/>
              </a:lnSpc>
              <a:spcBef>
                <a:spcPct val="0"/>
              </a:spcBef>
            </a:pPr>
            <a:r>
              <a:rPr lang="en-US" sz="4600" spc="225">
                <a:solidFill>
                  <a:srgbClr val="FEFEFE"/>
                </a:solidFill>
                <a:latin typeface="Roboto Bold"/>
              </a:rPr>
              <a:t>T</a:t>
            </a:r>
            <a:r>
              <a:rPr lang="en-US" sz="4600" spc="225">
                <a:solidFill>
                  <a:srgbClr val="FEFEFE"/>
                </a:solidFill>
                <a:latin typeface="Roboto Bold"/>
              </a:rPr>
              <a:t>op 10 crops that major productivity and yield in these states</a:t>
            </a:r>
          </a:p>
        </p:txBody>
      </p:sp>
      <p:sp>
        <p:nvSpPr>
          <p:cNvPr name="TextBox 5" id="5"/>
          <p:cNvSpPr txBox="true"/>
          <p:nvPr/>
        </p:nvSpPr>
        <p:spPr>
          <a:xfrm rot="0">
            <a:off x="6052775" y="2972446"/>
            <a:ext cx="12017282" cy="3200400"/>
          </a:xfrm>
          <a:prstGeom prst="rect">
            <a:avLst/>
          </a:prstGeom>
        </p:spPr>
        <p:txBody>
          <a:bodyPr anchor="t" rtlCol="false" tIns="0" lIns="0" bIns="0" rIns="0">
            <a:spAutoFit/>
          </a:bodyPr>
          <a:lstStyle/>
          <a:p>
            <a:pPr marL="647703" indent="-323852" lvl="1">
              <a:lnSpc>
                <a:spcPts val="4200"/>
              </a:lnSpc>
              <a:buFont typeface="Arial"/>
              <a:buChar char="•"/>
            </a:pPr>
            <a:r>
              <a:rPr lang="en-US" sz="3000" spc="147">
                <a:solidFill>
                  <a:srgbClr val="FEFEFE"/>
                </a:solidFill>
                <a:latin typeface="Roboto Italics"/>
              </a:rPr>
              <a:t>Sugarcane stands out as the primary crop in Uttar Pradesh, overshadowing the production levels of all other crops, which are notably lower in comparison.</a:t>
            </a:r>
          </a:p>
          <a:p>
            <a:pPr marL="647703" indent="-323852" lvl="1">
              <a:lnSpc>
                <a:spcPts val="4200"/>
              </a:lnSpc>
              <a:buFont typeface="Arial"/>
              <a:buChar char="•"/>
            </a:pPr>
            <a:r>
              <a:rPr lang="en-US" sz="3000" spc="147">
                <a:solidFill>
                  <a:srgbClr val="FEFEFE"/>
                </a:solidFill>
                <a:latin typeface="Roboto Italics"/>
              </a:rPr>
              <a:t>It also shows that farmimg here is more focused on one crop.</a:t>
            </a:r>
          </a:p>
          <a:p>
            <a:pPr marL="647703" indent="-323852" lvl="1">
              <a:lnSpc>
                <a:spcPts val="4200"/>
              </a:lnSpc>
              <a:buFont typeface="Arial"/>
              <a:buChar char="•"/>
            </a:pPr>
            <a:r>
              <a:rPr lang="en-US" sz="3000" spc="147">
                <a:solidFill>
                  <a:srgbClr val="FEFEFE"/>
                </a:solidFill>
                <a:latin typeface="Roboto Italics"/>
              </a:rPr>
              <a:t>All these graphs shows that sugarcane have very high yield irrespective of place.</a:t>
            </a:r>
          </a:p>
        </p:txBody>
      </p:sp>
      <p:sp>
        <p:nvSpPr>
          <p:cNvPr name="TextBox 6" id="6"/>
          <p:cNvSpPr txBox="true"/>
          <p:nvPr/>
        </p:nvSpPr>
        <p:spPr>
          <a:xfrm rot="0">
            <a:off x="6424580" y="1758768"/>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7" id="7"/>
          <p:cNvSpPr txBox="true"/>
          <p:nvPr/>
        </p:nvSpPr>
        <p:spPr>
          <a:xfrm rot="0">
            <a:off x="6052775" y="6572896"/>
            <a:ext cx="7823002" cy="514350"/>
          </a:xfrm>
          <a:prstGeom prst="rect">
            <a:avLst/>
          </a:prstGeom>
        </p:spPr>
        <p:txBody>
          <a:bodyPr anchor="t" rtlCol="false" tIns="0" lIns="0" bIns="0" rIns="0">
            <a:spAutoFit/>
          </a:bodyPr>
          <a:lstStyle/>
          <a:p>
            <a:pPr algn="ctr" marL="647698" indent="-323849" lvl="1">
              <a:lnSpc>
                <a:spcPts val="4199"/>
              </a:lnSpc>
              <a:buFont typeface="Arial"/>
              <a:buChar char="•"/>
            </a:pPr>
            <a:r>
              <a:rPr lang="en-US" sz="2999" spc="146">
                <a:solidFill>
                  <a:srgbClr val="FEFEFE"/>
                </a:solidFill>
                <a:latin typeface="Roboto Italics"/>
              </a:rPr>
              <a:t>Maharashtra also focuses on one crop.</a:t>
            </a:r>
          </a:p>
        </p:txBody>
      </p:sp>
      <p:sp>
        <p:nvSpPr>
          <p:cNvPr name="TextBox 8" id="8"/>
          <p:cNvSpPr txBox="true"/>
          <p:nvPr/>
        </p:nvSpPr>
        <p:spPr>
          <a:xfrm rot="0">
            <a:off x="6052775" y="7487296"/>
            <a:ext cx="11699933" cy="1038225"/>
          </a:xfrm>
          <a:prstGeom prst="rect">
            <a:avLst/>
          </a:prstGeom>
        </p:spPr>
        <p:txBody>
          <a:bodyPr anchor="t" rtlCol="false" tIns="0" lIns="0" bIns="0" rIns="0">
            <a:spAutoFit/>
          </a:bodyPr>
          <a:lstStyle/>
          <a:p>
            <a:pPr marL="647698" indent="-323849" lvl="1">
              <a:lnSpc>
                <a:spcPts val="4199"/>
              </a:lnSpc>
              <a:buFont typeface="Arial"/>
              <a:buChar char="•"/>
            </a:pPr>
            <a:r>
              <a:rPr lang="en-US" sz="2999" spc="146">
                <a:solidFill>
                  <a:srgbClr val="FEFEFE"/>
                </a:solidFill>
                <a:latin typeface="Roboto Italics"/>
              </a:rPr>
              <a:t>Punjab focuses more on multiple crops harvesting. (As Foodgrains also contain many different types of grains).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429874" y="386428"/>
            <a:ext cx="5288621" cy="3778495"/>
          </a:xfrm>
          <a:custGeom>
            <a:avLst/>
            <a:gdLst/>
            <a:ahLst/>
            <a:cxnLst/>
            <a:rect r="r" b="b" t="t" l="l"/>
            <a:pathLst>
              <a:path h="3778495" w="5288621">
                <a:moveTo>
                  <a:pt x="0" y="0"/>
                </a:moveTo>
                <a:lnTo>
                  <a:pt x="5288621" y="0"/>
                </a:lnTo>
                <a:lnTo>
                  <a:pt x="5288621" y="3778494"/>
                </a:lnTo>
                <a:lnTo>
                  <a:pt x="0" y="3778494"/>
                </a:lnTo>
                <a:lnTo>
                  <a:pt x="0" y="0"/>
                </a:lnTo>
                <a:close/>
              </a:path>
            </a:pathLst>
          </a:custGeom>
          <a:blipFill>
            <a:blip r:embed="rId2"/>
            <a:stretch>
              <a:fillRect l="0" t="-6137" r="0" b="-6137"/>
            </a:stretch>
          </a:blipFill>
        </p:spPr>
      </p:sp>
      <p:sp>
        <p:nvSpPr>
          <p:cNvPr name="Freeform 3" id="3"/>
          <p:cNvSpPr/>
          <p:nvPr/>
        </p:nvSpPr>
        <p:spPr>
          <a:xfrm flipH="false" flipV="false" rot="0">
            <a:off x="429874" y="5683172"/>
            <a:ext cx="6055320" cy="4382334"/>
          </a:xfrm>
          <a:custGeom>
            <a:avLst/>
            <a:gdLst/>
            <a:ahLst/>
            <a:cxnLst/>
            <a:rect r="r" b="b" t="t" l="l"/>
            <a:pathLst>
              <a:path h="4382334" w="6055320">
                <a:moveTo>
                  <a:pt x="0" y="0"/>
                </a:moveTo>
                <a:lnTo>
                  <a:pt x="6055320" y="0"/>
                </a:lnTo>
                <a:lnTo>
                  <a:pt x="6055320" y="4382334"/>
                </a:lnTo>
                <a:lnTo>
                  <a:pt x="0" y="4382334"/>
                </a:lnTo>
                <a:lnTo>
                  <a:pt x="0" y="0"/>
                </a:lnTo>
                <a:close/>
              </a:path>
            </a:pathLst>
          </a:custGeom>
          <a:blipFill>
            <a:blip r:embed="rId3"/>
            <a:stretch>
              <a:fillRect l="0" t="0" r="0" b="0"/>
            </a:stretch>
          </a:blipFill>
        </p:spPr>
      </p:sp>
      <p:sp>
        <p:nvSpPr>
          <p:cNvPr name="TextBox 4" id="4"/>
          <p:cNvSpPr txBox="true"/>
          <p:nvPr/>
        </p:nvSpPr>
        <p:spPr>
          <a:xfrm rot="0">
            <a:off x="6028164" y="540220"/>
            <a:ext cx="11672736" cy="3394710"/>
          </a:xfrm>
          <a:prstGeom prst="rect">
            <a:avLst/>
          </a:prstGeom>
        </p:spPr>
        <p:txBody>
          <a:bodyPr anchor="t" rtlCol="false" tIns="0" lIns="0" bIns="0" rIns="0">
            <a:spAutoFit/>
          </a:bodyPr>
          <a:lstStyle/>
          <a:p>
            <a:pPr>
              <a:lnSpc>
                <a:spcPts val="4200"/>
              </a:lnSpc>
            </a:pPr>
            <a:r>
              <a:rPr lang="en-US" sz="3000" spc="147">
                <a:solidFill>
                  <a:srgbClr val="FEFEFE"/>
                </a:solidFill>
                <a:latin typeface="Roboto Italics"/>
              </a:rPr>
              <a:t>I have used normalisation because :</a:t>
            </a:r>
          </a:p>
          <a:p>
            <a:pPr marL="582930" indent="-291465" lvl="1">
              <a:lnSpc>
                <a:spcPts val="3779"/>
              </a:lnSpc>
              <a:buFont typeface="Arial"/>
              <a:buChar char="•"/>
            </a:pPr>
            <a:r>
              <a:rPr lang="en-US" sz="2700" spc="132">
                <a:solidFill>
                  <a:srgbClr val="FEFEFE"/>
                </a:solidFill>
                <a:latin typeface="Roboto Italics"/>
              </a:rPr>
              <a:t>Without normalization, crops with higher absolute production may visually dominate the graph, making it challenging to discern the relative importance of other crops.</a:t>
            </a:r>
          </a:p>
          <a:p>
            <a:pPr marL="582930" indent="-291465" lvl="1">
              <a:lnSpc>
                <a:spcPts val="3779"/>
              </a:lnSpc>
              <a:buFont typeface="Arial"/>
              <a:buChar char="•"/>
            </a:pPr>
            <a:r>
              <a:rPr lang="en-US" sz="2700" spc="132">
                <a:solidFill>
                  <a:srgbClr val="FEFEFE"/>
                </a:solidFill>
                <a:latin typeface="Roboto Italics"/>
              </a:rPr>
              <a:t>Highlighting relative contributions: It emphasizes each crop's proportionate contribution to total production, aiding in understanding their importance.</a:t>
            </a:r>
          </a:p>
        </p:txBody>
      </p:sp>
      <p:sp>
        <p:nvSpPr>
          <p:cNvPr name="TextBox 5" id="5"/>
          <p:cNvSpPr txBox="true"/>
          <p:nvPr/>
        </p:nvSpPr>
        <p:spPr>
          <a:xfrm rot="0">
            <a:off x="839926" y="4502407"/>
            <a:ext cx="16608148" cy="748029"/>
          </a:xfrm>
          <a:prstGeom prst="rect">
            <a:avLst/>
          </a:prstGeom>
        </p:spPr>
        <p:txBody>
          <a:bodyPr anchor="t" rtlCol="false" tIns="0" lIns="0" bIns="0" rIns="0">
            <a:spAutoFit/>
          </a:bodyPr>
          <a:lstStyle/>
          <a:p>
            <a:pPr algn="ctr">
              <a:lnSpc>
                <a:spcPts val="6020"/>
              </a:lnSpc>
              <a:spcBef>
                <a:spcPct val="0"/>
              </a:spcBef>
            </a:pPr>
            <a:r>
              <a:rPr lang="en-US" sz="4300" spc="210">
                <a:solidFill>
                  <a:srgbClr val="FEFEFE"/>
                </a:solidFill>
                <a:latin typeface="Roboto Bold"/>
              </a:rPr>
              <a:t>C</a:t>
            </a:r>
            <a:r>
              <a:rPr lang="en-US" sz="4300" spc="210">
                <a:solidFill>
                  <a:srgbClr val="FEFEFE"/>
                </a:solidFill>
                <a:latin typeface="Roboto Bold"/>
              </a:rPr>
              <a:t>rop production trend in these states over the past few years</a:t>
            </a:r>
          </a:p>
        </p:txBody>
      </p:sp>
      <p:sp>
        <p:nvSpPr>
          <p:cNvPr name="TextBox 6" id="6"/>
          <p:cNvSpPr txBox="true"/>
          <p:nvPr/>
        </p:nvSpPr>
        <p:spPr>
          <a:xfrm rot="0">
            <a:off x="7113672" y="5597447"/>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7" id="7"/>
          <p:cNvSpPr txBox="true"/>
          <p:nvPr/>
        </p:nvSpPr>
        <p:spPr>
          <a:xfrm rot="0">
            <a:off x="7113672" y="6594397"/>
            <a:ext cx="10145628" cy="86042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Italics"/>
              </a:rPr>
              <a:t>It can be seen that the relative production of crops did not change much in comparison to each other.</a:t>
            </a:r>
          </a:p>
        </p:txBody>
      </p:sp>
      <p:sp>
        <p:nvSpPr>
          <p:cNvPr name="TextBox 8" id="8"/>
          <p:cNvSpPr txBox="true"/>
          <p:nvPr/>
        </p:nvSpPr>
        <p:spPr>
          <a:xfrm rot="0">
            <a:off x="7113672" y="8370721"/>
            <a:ext cx="11025446" cy="1290832"/>
          </a:xfrm>
          <a:prstGeom prst="rect">
            <a:avLst/>
          </a:prstGeom>
        </p:spPr>
        <p:txBody>
          <a:bodyPr anchor="t" rtlCol="false" tIns="0" lIns="0" bIns="0" rIns="0">
            <a:spAutoFit/>
          </a:bodyPr>
          <a:lstStyle/>
          <a:p>
            <a:pPr>
              <a:lnSpc>
                <a:spcPts val="3331"/>
              </a:lnSpc>
            </a:pPr>
            <a:r>
              <a:rPr lang="en-US" sz="2379" spc="116">
                <a:solidFill>
                  <a:srgbClr val="FEFEFE"/>
                </a:solidFill>
                <a:latin typeface="Roboto Bold Italics"/>
              </a:rPr>
              <a:t>Temporal Trends</a:t>
            </a:r>
            <a:r>
              <a:rPr lang="en-US" sz="2379" spc="116">
                <a:solidFill>
                  <a:srgbClr val="FEFEFE"/>
                </a:solidFill>
                <a:latin typeface="Roboto Italics"/>
              </a:rPr>
              <a:t>: Line plots are excellent for displaying trends over time.</a:t>
            </a:r>
          </a:p>
          <a:p>
            <a:pPr>
              <a:lnSpc>
                <a:spcPts val="3471"/>
              </a:lnSpc>
            </a:pPr>
            <a:r>
              <a:rPr lang="en-US" sz="2479" spc="121">
                <a:solidFill>
                  <a:srgbClr val="FEFEFE"/>
                </a:solidFill>
                <a:latin typeface="Roboto Bold Italics"/>
              </a:rPr>
              <a:t>Connection of Data Points:</a:t>
            </a:r>
            <a:r>
              <a:rPr lang="en-US" sz="2479" spc="121">
                <a:solidFill>
                  <a:srgbClr val="FEFEFE"/>
                </a:solidFill>
                <a:latin typeface="Roboto Italics"/>
              </a:rPr>
              <a:t> it is easier to see trends and patterns in the data compared to scattered points alone.</a:t>
            </a:r>
          </a:p>
        </p:txBody>
      </p:sp>
      <p:sp>
        <p:nvSpPr>
          <p:cNvPr name="TextBox 9" id="9"/>
          <p:cNvSpPr txBox="true"/>
          <p:nvPr/>
        </p:nvSpPr>
        <p:spPr>
          <a:xfrm rot="0">
            <a:off x="7113672" y="7706396"/>
            <a:ext cx="7434501" cy="42227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Italics"/>
              </a:rPr>
              <a:t>I have used line plot for these situation because: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472493" y="2422596"/>
            <a:ext cx="8671507" cy="5178672"/>
          </a:xfrm>
          <a:custGeom>
            <a:avLst/>
            <a:gdLst/>
            <a:ahLst/>
            <a:cxnLst/>
            <a:rect r="r" b="b" t="t" l="l"/>
            <a:pathLst>
              <a:path h="5178672" w="8671507">
                <a:moveTo>
                  <a:pt x="0" y="0"/>
                </a:moveTo>
                <a:lnTo>
                  <a:pt x="8671507" y="0"/>
                </a:lnTo>
                <a:lnTo>
                  <a:pt x="8671507" y="5178671"/>
                </a:lnTo>
                <a:lnTo>
                  <a:pt x="0" y="5178671"/>
                </a:lnTo>
                <a:lnTo>
                  <a:pt x="0" y="0"/>
                </a:lnTo>
                <a:close/>
              </a:path>
            </a:pathLst>
          </a:custGeom>
          <a:blipFill>
            <a:blip r:embed="rId2"/>
            <a:stretch>
              <a:fillRect l="0" t="0" r="-15928" b="0"/>
            </a:stretch>
          </a:blipFill>
        </p:spPr>
      </p:sp>
      <p:sp>
        <p:nvSpPr>
          <p:cNvPr name="TextBox 3" id="3"/>
          <p:cNvSpPr txBox="true"/>
          <p:nvPr/>
        </p:nvSpPr>
        <p:spPr>
          <a:xfrm rot="0">
            <a:off x="10004518" y="3168909"/>
            <a:ext cx="7254782" cy="1481325"/>
          </a:xfrm>
          <a:prstGeom prst="rect">
            <a:avLst/>
          </a:prstGeom>
        </p:spPr>
        <p:txBody>
          <a:bodyPr anchor="t" rtlCol="false" tIns="0" lIns="0" bIns="0" rIns="0">
            <a:spAutoFit/>
          </a:bodyPr>
          <a:lstStyle/>
          <a:p>
            <a:pPr algn="ctr">
              <a:lnSpc>
                <a:spcPts val="3927"/>
              </a:lnSpc>
              <a:spcBef>
                <a:spcPct val="0"/>
              </a:spcBef>
            </a:pPr>
            <a:r>
              <a:rPr lang="en-US" sz="2805" spc="137">
                <a:solidFill>
                  <a:srgbClr val="FEFEFE"/>
                </a:solidFill>
                <a:latin typeface="Roboto Italics"/>
              </a:rPr>
              <a:t>In general, the cost(all types) is increasing over the years for all the crops </a:t>
            </a:r>
          </a:p>
          <a:p>
            <a:pPr algn="ctr">
              <a:lnSpc>
                <a:spcPts val="3927"/>
              </a:lnSpc>
              <a:spcBef>
                <a:spcPct val="0"/>
              </a:spcBef>
            </a:pPr>
          </a:p>
        </p:txBody>
      </p:sp>
      <p:sp>
        <p:nvSpPr>
          <p:cNvPr name="TextBox 4" id="4"/>
          <p:cNvSpPr txBox="true"/>
          <p:nvPr/>
        </p:nvSpPr>
        <p:spPr>
          <a:xfrm rot="0">
            <a:off x="10004518" y="4670619"/>
            <a:ext cx="7164093" cy="1490980"/>
          </a:xfrm>
          <a:prstGeom prst="rect">
            <a:avLst/>
          </a:prstGeom>
        </p:spPr>
        <p:txBody>
          <a:bodyPr anchor="t" rtlCol="false" tIns="0" lIns="0" bIns="0" rIns="0">
            <a:spAutoFit/>
          </a:bodyPr>
          <a:lstStyle/>
          <a:p>
            <a:pPr algn="ctr">
              <a:lnSpc>
                <a:spcPts val="3919"/>
              </a:lnSpc>
              <a:spcBef>
                <a:spcPct val="0"/>
              </a:spcBef>
            </a:pPr>
            <a:r>
              <a:rPr lang="en-US" sz="2799" spc="137">
                <a:solidFill>
                  <a:srgbClr val="FEFEFE"/>
                </a:solidFill>
                <a:latin typeface="Roboto Italics"/>
              </a:rPr>
              <a:t>But the cost of cultivation increased very rapidly for Sugarcane between 2008 to 2012 but then started decreasing again. </a:t>
            </a:r>
          </a:p>
        </p:txBody>
      </p:sp>
      <p:sp>
        <p:nvSpPr>
          <p:cNvPr name="TextBox 5" id="5"/>
          <p:cNvSpPr txBox="true"/>
          <p:nvPr/>
        </p:nvSpPr>
        <p:spPr>
          <a:xfrm rot="0">
            <a:off x="10332774" y="6791960"/>
            <a:ext cx="6835837" cy="1021715"/>
          </a:xfrm>
          <a:prstGeom prst="rect">
            <a:avLst/>
          </a:prstGeom>
        </p:spPr>
        <p:txBody>
          <a:bodyPr anchor="t" rtlCol="false" tIns="0" lIns="0" bIns="0" rIns="0">
            <a:spAutoFit/>
          </a:bodyPr>
          <a:lstStyle/>
          <a:p>
            <a:pPr algn="ctr">
              <a:lnSpc>
                <a:spcPts val="4060"/>
              </a:lnSpc>
              <a:spcBef>
                <a:spcPct val="0"/>
              </a:spcBef>
            </a:pPr>
            <a:r>
              <a:rPr lang="en-US" sz="2900" spc="142">
                <a:solidFill>
                  <a:srgbClr val="FEFEFE"/>
                </a:solidFill>
                <a:latin typeface="Roboto Italics"/>
              </a:rPr>
              <a:t>The reason could be adoption of some new technology or machinaries.</a:t>
            </a:r>
          </a:p>
        </p:txBody>
      </p:sp>
      <p:sp>
        <p:nvSpPr>
          <p:cNvPr name="TextBox 6" id="6"/>
          <p:cNvSpPr txBox="true"/>
          <p:nvPr/>
        </p:nvSpPr>
        <p:spPr>
          <a:xfrm rot="0">
            <a:off x="10443136" y="2071758"/>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8970848" y="2536273"/>
            <a:ext cx="9002154" cy="5738377"/>
          </a:xfrm>
          <a:custGeom>
            <a:avLst/>
            <a:gdLst/>
            <a:ahLst/>
            <a:cxnLst/>
            <a:rect r="r" b="b" t="t" l="l"/>
            <a:pathLst>
              <a:path h="5738377" w="9002154">
                <a:moveTo>
                  <a:pt x="0" y="0"/>
                </a:moveTo>
                <a:lnTo>
                  <a:pt x="9002154" y="0"/>
                </a:lnTo>
                <a:lnTo>
                  <a:pt x="9002154" y="5738378"/>
                </a:lnTo>
                <a:lnTo>
                  <a:pt x="0" y="5738378"/>
                </a:lnTo>
                <a:lnTo>
                  <a:pt x="0" y="0"/>
                </a:lnTo>
                <a:close/>
              </a:path>
            </a:pathLst>
          </a:custGeom>
          <a:blipFill>
            <a:blip r:embed="rId2"/>
            <a:stretch>
              <a:fillRect l="0" t="0" r="-1913" b="0"/>
            </a:stretch>
          </a:blipFill>
        </p:spPr>
      </p:sp>
      <p:sp>
        <p:nvSpPr>
          <p:cNvPr name="TextBox 3" id="3"/>
          <p:cNvSpPr txBox="true"/>
          <p:nvPr/>
        </p:nvSpPr>
        <p:spPr>
          <a:xfrm rot="0">
            <a:off x="1599059" y="278748"/>
            <a:ext cx="13956045" cy="1713866"/>
          </a:xfrm>
          <a:prstGeom prst="rect">
            <a:avLst/>
          </a:prstGeom>
        </p:spPr>
        <p:txBody>
          <a:bodyPr anchor="t" rtlCol="false" tIns="0" lIns="0" bIns="0" rIns="0">
            <a:spAutoFit/>
          </a:bodyPr>
          <a:lstStyle/>
          <a:p>
            <a:pPr algn="ctr">
              <a:lnSpc>
                <a:spcPts val="6859"/>
              </a:lnSpc>
              <a:spcBef>
                <a:spcPct val="0"/>
              </a:spcBef>
            </a:pPr>
            <a:r>
              <a:rPr lang="en-US" sz="4899" spc="240">
                <a:solidFill>
                  <a:srgbClr val="FEFEFE"/>
                </a:solidFill>
                <a:latin typeface="Roboto Bold"/>
              </a:rPr>
              <a:t>Bar and Line Chart for comparing total cost </a:t>
            </a:r>
          </a:p>
          <a:p>
            <a:pPr algn="ctr">
              <a:lnSpc>
                <a:spcPts val="6859"/>
              </a:lnSpc>
              <a:spcBef>
                <a:spcPct val="0"/>
              </a:spcBef>
            </a:pPr>
            <a:r>
              <a:rPr lang="en-US" sz="4899" spc="240">
                <a:solidFill>
                  <a:srgbClr val="FEFEFE"/>
                </a:solidFill>
                <a:latin typeface="Roboto Bold"/>
              </a:rPr>
              <a:t>( for all the types ) in these 3 states</a:t>
            </a:r>
          </a:p>
        </p:txBody>
      </p:sp>
      <p:sp>
        <p:nvSpPr>
          <p:cNvPr name="TextBox 4" id="4"/>
          <p:cNvSpPr txBox="true"/>
          <p:nvPr/>
        </p:nvSpPr>
        <p:spPr>
          <a:xfrm rot="0">
            <a:off x="280909" y="2191092"/>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5" id="5"/>
          <p:cNvSpPr txBox="true"/>
          <p:nvPr/>
        </p:nvSpPr>
        <p:spPr>
          <a:xfrm rot="0">
            <a:off x="453182" y="3035642"/>
            <a:ext cx="7976236" cy="2369820"/>
          </a:xfrm>
          <a:prstGeom prst="rect">
            <a:avLst/>
          </a:prstGeom>
        </p:spPr>
        <p:txBody>
          <a:bodyPr anchor="t" rtlCol="false" tIns="0" lIns="0" bIns="0" rIns="0">
            <a:spAutoFit/>
          </a:bodyPr>
          <a:lstStyle/>
          <a:p>
            <a:pPr marL="582928" indent="-291464" lvl="1">
              <a:lnSpc>
                <a:spcPts val="3779"/>
              </a:lnSpc>
              <a:buFont typeface="Arial"/>
              <a:buChar char="•"/>
            </a:pPr>
            <a:r>
              <a:rPr lang="en-US" sz="2699" spc="132">
                <a:solidFill>
                  <a:srgbClr val="FEFEFE"/>
                </a:solidFill>
                <a:latin typeface="Roboto Italics"/>
              </a:rPr>
              <a:t>It can be seen that for all the 3 cases, Maharashtra has the highest cost followed by Uttar Pradesh followed by Punjab.</a:t>
            </a:r>
          </a:p>
          <a:p>
            <a:pPr marL="582928" indent="-291464" lvl="1">
              <a:lnSpc>
                <a:spcPts val="3779"/>
              </a:lnSpc>
              <a:buFont typeface="Arial"/>
              <a:buChar char="•"/>
            </a:pPr>
            <a:r>
              <a:rPr lang="en-US" sz="2699" spc="132">
                <a:solidFill>
                  <a:srgbClr val="FEFEFE"/>
                </a:solidFill>
                <a:latin typeface="Roboto Italics"/>
              </a:rPr>
              <a:t>Also, these costs for all the 3 states are increasing over time</a:t>
            </a:r>
          </a:p>
        </p:txBody>
      </p:sp>
      <p:sp>
        <p:nvSpPr>
          <p:cNvPr name="TextBox 6" id="6"/>
          <p:cNvSpPr txBox="true"/>
          <p:nvPr/>
        </p:nvSpPr>
        <p:spPr>
          <a:xfrm rot="0">
            <a:off x="280909" y="5773161"/>
            <a:ext cx="5673090"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Motivation Behind the Plot</a:t>
            </a:r>
          </a:p>
        </p:txBody>
      </p:sp>
      <p:sp>
        <p:nvSpPr>
          <p:cNvPr name="TextBox 7" id="7"/>
          <p:cNvSpPr txBox="true"/>
          <p:nvPr/>
        </p:nvSpPr>
        <p:spPr>
          <a:xfrm rot="0">
            <a:off x="280909" y="6627236"/>
            <a:ext cx="8296172" cy="1736725"/>
          </a:xfrm>
          <a:prstGeom prst="rect">
            <a:avLst/>
          </a:prstGeom>
        </p:spPr>
        <p:txBody>
          <a:bodyPr anchor="t" rtlCol="false" tIns="0" lIns="0" bIns="0" rIns="0">
            <a:spAutoFit/>
          </a:bodyPr>
          <a:lstStyle/>
          <a:p>
            <a:pPr marL="539749" indent="-269875" lvl="1">
              <a:lnSpc>
                <a:spcPts val="3499"/>
              </a:lnSpc>
              <a:buFont typeface="Arial"/>
              <a:buChar char="•"/>
            </a:pPr>
            <a:r>
              <a:rPr lang="en-US" sz="2499" spc="122">
                <a:solidFill>
                  <a:srgbClr val="FEFEFE"/>
                </a:solidFill>
                <a:latin typeface="Roboto Italics"/>
              </a:rPr>
              <a:t>The bar chart allows for easy comparison of total costs between different states for each year.</a:t>
            </a:r>
          </a:p>
          <a:p>
            <a:pPr marL="539749" indent="-269875" lvl="1">
              <a:lnSpc>
                <a:spcPts val="3499"/>
              </a:lnSpc>
              <a:buFont typeface="Arial"/>
              <a:buChar char="•"/>
            </a:pPr>
            <a:r>
              <a:rPr lang="en-US" sz="2499" spc="122">
                <a:solidFill>
                  <a:srgbClr val="FEFEFE"/>
                </a:solidFill>
                <a:latin typeface="Roboto Italics"/>
              </a:rPr>
              <a:t>The line chart provides a trend visualization for one specific state.</a:t>
            </a:r>
          </a:p>
        </p:txBody>
      </p:sp>
      <p:sp>
        <p:nvSpPr>
          <p:cNvPr name="TextBox 8" id="8"/>
          <p:cNvSpPr txBox="true"/>
          <p:nvPr/>
        </p:nvSpPr>
        <p:spPr>
          <a:xfrm rot="0">
            <a:off x="453182" y="8776970"/>
            <a:ext cx="8863091" cy="905510"/>
          </a:xfrm>
          <a:prstGeom prst="rect">
            <a:avLst/>
          </a:prstGeom>
        </p:spPr>
        <p:txBody>
          <a:bodyPr anchor="t" rtlCol="false" tIns="0" lIns="0" bIns="0" rIns="0">
            <a:spAutoFit/>
          </a:bodyPr>
          <a:lstStyle/>
          <a:p>
            <a:pPr algn="ctr">
              <a:lnSpc>
                <a:spcPts val="3640"/>
              </a:lnSpc>
              <a:spcBef>
                <a:spcPct val="0"/>
              </a:spcBef>
            </a:pPr>
            <a:r>
              <a:rPr lang="en-US" sz="2600" spc="127">
                <a:solidFill>
                  <a:srgbClr val="FEFEFE"/>
                </a:solidFill>
                <a:latin typeface="Roboto Italics"/>
              </a:rPr>
              <a:t>Therefore, we can compare the total costs across states while also seeing the trend for one specific state</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4821428" y="436686"/>
            <a:ext cx="6676311" cy="863600"/>
          </a:xfrm>
          <a:prstGeom prst="rect">
            <a:avLst/>
          </a:prstGeom>
        </p:spPr>
        <p:txBody>
          <a:bodyPr anchor="t" rtlCol="false" tIns="0" lIns="0" bIns="0" rIns="0">
            <a:spAutoFit/>
          </a:bodyPr>
          <a:lstStyle/>
          <a:p>
            <a:pPr algn="ctr">
              <a:lnSpc>
                <a:spcPts val="7000"/>
              </a:lnSpc>
              <a:spcBef>
                <a:spcPct val="0"/>
              </a:spcBef>
            </a:pPr>
            <a:r>
              <a:rPr lang="en-US" sz="5000" spc="245" u="sng">
                <a:solidFill>
                  <a:srgbClr val="FEFEFE"/>
                </a:solidFill>
                <a:latin typeface="Roboto Italics"/>
              </a:rPr>
              <a:t>CONCLUSION POINTS</a:t>
            </a:r>
          </a:p>
        </p:txBody>
      </p:sp>
      <p:sp>
        <p:nvSpPr>
          <p:cNvPr name="TextBox 3" id="3"/>
          <p:cNvSpPr txBox="true"/>
          <p:nvPr/>
        </p:nvSpPr>
        <p:spPr>
          <a:xfrm rot="0">
            <a:off x="524411" y="1855911"/>
            <a:ext cx="6421755" cy="556895"/>
          </a:xfrm>
          <a:prstGeom prst="rect">
            <a:avLst/>
          </a:prstGeom>
        </p:spPr>
        <p:txBody>
          <a:bodyPr anchor="t" rtlCol="false" tIns="0" lIns="0" bIns="0" rIns="0">
            <a:spAutoFit/>
          </a:bodyPr>
          <a:lstStyle/>
          <a:p>
            <a:pPr algn="ctr">
              <a:lnSpc>
                <a:spcPts val="4480"/>
              </a:lnSpc>
              <a:spcBef>
                <a:spcPct val="0"/>
              </a:spcBef>
            </a:pPr>
            <a:r>
              <a:rPr lang="en-US" sz="3200" spc="156" u="sng">
                <a:solidFill>
                  <a:srgbClr val="FEFEFE"/>
                </a:solidFill>
                <a:latin typeface="Roboto Italics"/>
              </a:rPr>
              <a:t>Land Distribution and Utilization:</a:t>
            </a:r>
          </a:p>
        </p:txBody>
      </p:sp>
      <p:sp>
        <p:nvSpPr>
          <p:cNvPr name="TextBox 4" id="4"/>
          <p:cNvSpPr txBox="true"/>
          <p:nvPr/>
        </p:nvSpPr>
        <p:spPr>
          <a:xfrm rot="0">
            <a:off x="314998" y="2448080"/>
            <a:ext cx="8607508" cy="3648710"/>
          </a:xfrm>
          <a:prstGeom prst="rect">
            <a:avLst/>
          </a:prstGeom>
        </p:spPr>
        <p:txBody>
          <a:bodyPr anchor="t" rtlCol="false" tIns="0" lIns="0" bIns="0" rIns="0">
            <a:spAutoFit/>
          </a:bodyPr>
          <a:lstStyle/>
          <a:p>
            <a:pPr marL="561339" indent="-280669" lvl="1">
              <a:lnSpc>
                <a:spcPts val="3639"/>
              </a:lnSpc>
              <a:buFont typeface="Arial"/>
              <a:buChar char="•"/>
            </a:pPr>
            <a:r>
              <a:rPr lang="en-US" sz="2599" spc="127">
                <a:solidFill>
                  <a:srgbClr val="FEFEFE"/>
                </a:solidFill>
                <a:latin typeface="Roboto Italics"/>
              </a:rPr>
              <a:t>Forest area in India has increased in some places while decreased over other places through the years, indicating positive trends in environmental conservation and people becoming aware and taking necessary steps.</a:t>
            </a:r>
          </a:p>
          <a:p>
            <a:pPr marL="561339" indent="-280669" lvl="1">
              <a:lnSpc>
                <a:spcPts val="3639"/>
              </a:lnSpc>
              <a:buFont typeface="Arial"/>
              <a:buChar char="•"/>
            </a:pPr>
            <a:r>
              <a:rPr lang="en-US" sz="2599" spc="127">
                <a:solidFill>
                  <a:srgbClr val="FEFEFE"/>
                </a:solidFill>
                <a:latin typeface="Roboto Italics"/>
              </a:rPr>
              <a:t>There is a need for sustainable land management practices to optimize agricultural productivity and minimize environmental degradation.</a:t>
            </a:r>
          </a:p>
        </p:txBody>
      </p:sp>
      <p:sp>
        <p:nvSpPr>
          <p:cNvPr name="TextBox 5" id="5"/>
          <p:cNvSpPr txBox="true"/>
          <p:nvPr/>
        </p:nvSpPr>
        <p:spPr>
          <a:xfrm rot="0">
            <a:off x="11662946" y="1855911"/>
            <a:ext cx="5345787" cy="556895"/>
          </a:xfrm>
          <a:prstGeom prst="rect">
            <a:avLst/>
          </a:prstGeom>
        </p:spPr>
        <p:txBody>
          <a:bodyPr anchor="t" rtlCol="false" tIns="0" lIns="0" bIns="0" rIns="0">
            <a:spAutoFit/>
          </a:bodyPr>
          <a:lstStyle/>
          <a:p>
            <a:pPr algn="ctr">
              <a:lnSpc>
                <a:spcPts val="4480"/>
              </a:lnSpc>
              <a:spcBef>
                <a:spcPct val="0"/>
              </a:spcBef>
            </a:pPr>
            <a:r>
              <a:rPr lang="en-US" sz="3200" spc="156" u="sng">
                <a:solidFill>
                  <a:srgbClr val="FEFEFE"/>
                </a:solidFill>
                <a:latin typeface="Roboto Italics"/>
              </a:rPr>
              <a:t> Crop Production and Yield:</a:t>
            </a:r>
          </a:p>
        </p:txBody>
      </p:sp>
      <p:sp>
        <p:nvSpPr>
          <p:cNvPr name="TextBox 6" id="6"/>
          <p:cNvSpPr txBox="true"/>
          <p:nvPr/>
        </p:nvSpPr>
        <p:spPr>
          <a:xfrm rot="0">
            <a:off x="9144000" y="2429286"/>
            <a:ext cx="8853612" cy="3472179"/>
          </a:xfrm>
          <a:prstGeom prst="rect">
            <a:avLst/>
          </a:prstGeom>
        </p:spPr>
        <p:txBody>
          <a:bodyPr anchor="t" rtlCol="false" tIns="0" lIns="0" bIns="0" rIns="0">
            <a:spAutoFit/>
          </a:bodyPr>
          <a:lstStyle/>
          <a:p>
            <a:pPr algn="just" marL="604524" indent="-302262" lvl="1">
              <a:lnSpc>
                <a:spcPts val="3920"/>
              </a:lnSpc>
              <a:buFont typeface="Arial"/>
              <a:buChar char="•"/>
            </a:pPr>
            <a:r>
              <a:rPr lang="en-US" sz="2800" spc="137">
                <a:solidFill>
                  <a:srgbClr val="FEFEFE"/>
                </a:solidFill>
                <a:latin typeface="Roboto Italics"/>
              </a:rPr>
              <a:t>Sugarcane emerges as a dominant crop in terms of both production and yield, highlighting its economic significance.</a:t>
            </a:r>
          </a:p>
          <a:p>
            <a:pPr algn="just" marL="604524" indent="-302262" lvl="1">
              <a:lnSpc>
                <a:spcPts val="3920"/>
              </a:lnSpc>
              <a:buFont typeface="Arial"/>
              <a:buChar char="•"/>
            </a:pPr>
            <a:r>
              <a:rPr lang="en-US" sz="2800" spc="137">
                <a:solidFill>
                  <a:srgbClr val="FEFEFE"/>
                </a:solidFill>
                <a:latin typeface="Roboto Italics"/>
              </a:rPr>
              <a:t>Regional variations in crop cultivation suggest the importance of tailored interventions to optimize yields and address local agricultural challenges</a:t>
            </a:r>
          </a:p>
        </p:txBody>
      </p:sp>
      <p:sp>
        <p:nvSpPr>
          <p:cNvPr name="TextBox 7" id="7"/>
          <p:cNvSpPr txBox="true"/>
          <p:nvPr/>
        </p:nvSpPr>
        <p:spPr>
          <a:xfrm rot="0">
            <a:off x="314998" y="6783543"/>
            <a:ext cx="4185404" cy="556895"/>
          </a:xfrm>
          <a:prstGeom prst="rect">
            <a:avLst/>
          </a:prstGeom>
        </p:spPr>
        <p:txBody>
          <a:bodyPr anchor="t" rtlCol="false" tIns="0" lIns="0" bIns="0" rIns="0">
            <a:spAutoFit/>
          </a:bodyPr>
          <a:lstStyle/>
          <a:p>
            <a:pPr algn="ctr">
              <a:lnSpc>
                <a:spcPts val="4480"/>
              </a:lnSpc>
              <a:spcBef>
                <a:spcPct val="0"/>
              </a:spcBef>
            </a:pPr>
            <a:r>
              <a:rPr lang="en-US" sz="3200" spc="156" u="sng">
                <a:solidFill>
                  <a:srgbClr val="FEFEFE"/>
                </a:solidFill>
                <a:latin typeface="Roboto Italics"/>
              </a:rPr>
              <a:t> State-Level Analysis:</a:t>
            </a:r>
          </a:p>
        </p:txBody>
      </p:sp>
      <p:sp>
        <p:nvSpPr>
          <p:cNvPr name="TextBox 8" id="8"/>
          <p:cNvSpPr txBox="true"/>
          <p:nvPr/>
        </p:nvSpPr>
        <p:spPr>
          <a:xfrm rot="0">
            <a:off x="314998" y="7490616"/>
            <a:ext cx="11412378" cy="2184399"/>
          </a:xfrm>
          <a:prstGeom prst="rect">
            <a:avLst/>
          </a:prstGeom>
        </p:spPr>
        <p:txBody>
          <a:bodyPr anchor="t" rtlCol="false" tIns="0" lIns="0" bIns="0" rIns="0">
            <a:spAutoFit/>
          </a:bodyPr>
          <a:lstStyle/>
          <a:p>
            <a:pPr marL="539756" indent="-269878" lvl="1">
              <a:lnSpc>
                <a:spcPts val="3500"/>
              </a:lnSpc>
              <a:buFont typeface="Arial"/>
              <a:buChar char="•"/>
            </a:pPr>
            <a:r>
              <a:rPr lang="en-US" sz="2500" spc="122">
                <a:solidFill>
                  <a:srgbClr val="FEFEFE"/>
                </a:solidFill>
                <a:latin typeface="Roboto Italics"/>
              </a:rPr>
              <a:t>Uttar Pradesh, Maharashtra, and Punjab exhibit diverse agricultural landscapes, each with its own set of challenges and opportunities.</a:t>
            </a:r>
          </a:p>
          <a:p>
            <a:pPr marL="539756" indent="-269878" lvl="1">
              <a:lnSpc>
                <a:spcPts val="3500"/>
              </a:lnSpc>
              <a:buFont typeface="Arial"/>
              <a:buChar char="•"/>
            </a:pPr>
            <a:r>
              <a:rPr lang="en-US" sz="2500" spc="122">
                <a:solidFill>
                  <a:srgbClr val="FEFEFE"/>
                </a:solidFill>
                <a:latin typeface="Roboto Italics"/>
              </a:rPr>
              <a:t>Sugarcane emerges as a prominent crop in Uttar Pradesh, underscoring its importance in the state's agricultural economy.</a:t>
            </a:r>
          </a:p>
          <a:p>
            <a:pPr marL="539756" indent="-269878" lvl="1">
              <a:lnSpc>
                <a:spcPts val="3500"/>
              </a:lnSpc>
              <a:buFont typeface="Arial"/>
              <a:buChar char="•"/>
            </a:pPr>
            <a:r>
              <a:rPr lang="en-US" sz="2500" spc="122">
                <a:solidFill>
                  <a:srgbClr val="FEFEFE"/>
                </a:solidFill>
                <a:latin typeface="Roboto Italics"/>
              </a:rPr>
              <a:t>Also, states which do multiple crop agriculture have better yield</a:t>
            </a:r>
          </a:p>
        </p:txBody>
      </p:sp>
      <p:sp>
        <p:nvSpPr>
          <p:cNvPr name="TextBox 9" id="9"/>
          <p:cNvSpPr txBox="true"/>
          <p:nvPr/>
        </p:nvSpPr>
        <p:spPr>
          <a:xfrm rot="0">
            <a:off x="12487926" y="6484141"/>
            <a:ext cx="4288393"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 Cost of Production:</a:t>
            </a:r>
          </a:p>
        </p:txBody>
      </p:sp>
      <p:sp>
        <p:nvSpPr>
          <p:cNvPr name="TextBox 10" id="10"/>
          <p:cNvSpPr txBox="true"/>
          <p:nvPr/>
        </p:nvSpPr>
        <p:spPr>
          <a:xfrm rot="0">
            <a:off x="11727376" y="7364731"/>
            <a:ext cx="6289214" cy="1893569"/>
          </a:xfrm>
          <a:prstGeom prst="rect">
            <a:avLst/>
          </a:prstGeom>
        </p:spPr>
        <p:txBody>
          <a:bodyPr anchor="t" rtlCol="false" tIns="0" lIns="0" bIns="0" rIns="0">
            <a:spAutoFit/>
          </a:bodyPr>
          <a:lstStyle/>
          <a:p>
            <a:pPr algn="ctr">
              <a:lnSpc>
                <a:spcPts val="3780"/>
              </a:lnSpc>
              <a:spcBef>
                <a:spcPct val="0"/>
              </a:spcBef>
            </a:pPr>
            <a:r>
              <a:rPr lang="en-US" sz="2700" spc="132">
                <a:solidFill>
                  <a:srgbClr val="FEFEFE"/>
                </a:solidFill>
                <a:latin typeface="Roboto Italics"/>
              </a:rPr>
              <a:t>Costs associated with crop cultivation have been increasing over time, emphasizing the financial pressures faced by farmers.</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6311585" y="4120252"/>
            <a:ext cx="5221843" cy="1203325"/>
          </a:xfrm>
          <a:prstGeom prst="rect">
            <a:avLst/>
          </a:prstGeom>
        </p:spPr>
        <p:txBody>
          <a:bodyPr anchor="t" rtlCol="false" tIns="0" lIns="0" bIns="0" rIns="0">
            <a:spAutoFit/>
          </a:bodyPr>
          <a:lstStyle/>
          <a:p>
            <a:pPr algn="ctr">
              <a:lnSpc>
                <a:spcPts val="9799"/>
              </a:lnSpc>
              <a:spcBef>
                <a:spcPct val="0"/>
              </a:spcBef>
            </a:pPr>
            <a:r>
              <a:rPr lang="en-US" sz="6999" spc="342">
                <a:solidFill>
                  <a:srgbClr val="FEFEFE"/>
                </a:solidFill>
                <a:latin typeface="Roboto Bold Italics"/>
              </a:rPr>
              <a:t>THANKYOU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3598861" y="3823894"/>
            <a:ext cx="9565957" cy="1179524"/>
          </a:xfrm>
          <a:prstGeom prst="rect">
            <a:avLst/>
          </a:prstGeom>
        </p:spPr>
        <p:txBody>
          <a:bodyPr anchor="t" rtlCol="false" tIns="0" lIns="0" bIns="0" rIns="0">
            <a:spAutoFit/>
          </a:bodyPr>
          <a:lstStyle/>
          <a:p>
            <a:pPr algn="ctr">
              <a:lnSpc>
                <a:spcPts val="9536"/>
              </a:lnSpc>
              <a:spcBef>
                <a:spcPct val="0"/>
              </a:spcBef>
            </a:pPr>
            <a:r>
              <a:rPr lang="en-US" sz="6812" spc="333" u="sng">
                <a:solidFill>
                  <a:srgbClr val="FFFFFF"/>
                </a:solidFill>
                <a:latin typeface="Roboto Bold"/>
              </a:rPr>
              <a:t>Central Level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807580"/>
            <a:ext cx="8986083" cy="2709650"/>
          </a:xfrm>
          <a:custGeom>
            <a:avLst/>
            <a:gdLst/>
            <a:ahLst/>
            <a:cxnLst/>
            <a:rect r="r" b="b" t="t" l="l"/>
            <a:pathLst>
              <a:path h="2709650" w="8986083">
                <a:moveTo>
                  <a:pt x="0" y="0"/>
                </a:moveTo>
                <a:lnTo>
                  <a:pt x="8986083" y="0"/>
                </a:lnTo>
                <a:lnTo>
                  <a:pt x="8986083" y="2709650"/>
                </a:lnTo>
                <a:lnTo>
                  <a:pt x="0" y="2709650"/>
                </a:lnTo>
                <a:lnTo>
                  <a:pt x="0" y="0"/>
                </a:lnTo>
                <a:close/>
              </a:path>
            </a:pathLst>
          </a:custGeom>
          <a:blipFill>
            <a:blip r:embed="rId2"/>
            <a:stretch>
              <a:fillRect l="0" t="0" r="0" b="0"/>
            </a:stretch>
          </a:blipFill>
        </p:spPr>
      </p:sp>
      <p:sp>
        <p:nvSpPr>
          <p:cNvPr name="Freeform 3" id="3"/>
          <p:cNvSpPr/>
          <p:nvPr/>
        </p:nvSpPr>
        <p:spPr>
          <a:xfrm flipH="false" flipV="false" rot="0">
            <a:off x="9144000" y="6799110"/>
            <a:ext cx="8986083" cy="2825812"/>
          </a:xfrm>
          <a:custGeom>
            <a:avLst/>
            <a:gdLst/>
            <a:ahLst/>
            <a:cxnLst/>
            <a:rect r="r" b="b" t="t" l="l"/>
            <a:pathLst>
              <a:path h="2825812" w="8986083">
                <a:moveTo>
                  <a:pt x="0" y="0"/>
                </a:moveTo>
                <a:lnTo>
                  <a:pt x="8986083" y="0"/>
                </a:lnTo>
                <a:lnTo>
                  <a:pt x="8986083" y="2825813"/>
                </a:lnTo>
                <a:lnTo>
                  <a:pt x="0" y="2825813"/>
                </a:lnTo>
                <a:lnTo>
                  <a:pt x="0" y="0"/>
                </a:lnTo>
                <a:close/>
              </a:path>
            </a:pathLst>
          </a:custGeom>
          <a:blipFill>
            <a:blip r:embed="rId3"/>
            <a:stretch>
              <a:fillRect l="0" t="0" r="0" b="0"/>
            </a:stretch>
          </a:blipFill>
        </p:spPr>
      </p:sp>
      <p:sp>
        <p:nvSpPr>
          <p:cNvPr name="TextBox 4" id="4"/>
          <p:cNvSpPr txBox="true"/>
          <p:nvPr/>
        </p:nvSpPr>
        <p:spPr>
          <a:xfrm rot="0">
            <a:off x="818307" y="1103355"/>
            <a:ext cx="14190345"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FFFFF"/>
                </a:solidFill>
                <a:latin typeface="Roboto Bold"/>
              </a:rPr>
              <a:t>Land distribution of India from 2000 to 2015 </a:t>
            </a:r>
          </a:p>
        </p:txBody>
      </p:sp>
      <p:sp>
        <p:nvSpPr>
          <p:cNvPr name="TextBox 5" id="5"/>
          <p:cNvSpPr txBox="true"/>
          <p:nvPr/>
        </p:nvSpPr>
        <p:spPr>
          <a:xfrm rot="0">
            <a:off x="9793322" y="2695159"/>
            <a:ext cx="7465978" cy="559826"/>
          </a:xfrm>
          <a:prstGeom prst="rect">
            <a:avLst/>
          </a:prstGeom>
        </p:spPr>
        <p:txBody>
          <a:bodyPr anchor="t" rtlCol="false" tIns="0" lIns="0" bIns="0" rIns="0">
            <a:spAutoFit/>
          </a:bodyPr>
          <a:lstStyle/>
          <a:p>
            <a:pPr algn="ctr">
              <a:lnSpc>
                <a:spcPts val="4446"/>
              </a:lnSpc>
              <a:spcBef>
                <a:spcPct val="0"/>
              </a:spcBef>
            </a:pPr>
            <a:r>
              <a:rPr lang="en-US" sz="3176" spc="155">
                <a:solidFill>
                  <a:srgbClr val="FFFFFF"/>
                </a:solidFill>
                <a:latin typeface="Roboto"/>
              </a:rPr>
              <a:t>Plot used : An interactive donut chart </a:t>
            </a:r>
          </a:p>
        </p:txBody>
      </p:sp>
      <p:sp>
        <p:nvSpPr>
          <p:cNvPr name="TextBox 6" id="6"/>
          <p:cNvSpPr txBox="true"/>
          <p:nvPr/>
        </p:nvSpPr>
        <p:spPr>
          <a:xfrm rot="0">
            <a:off x="178436" y="2793492"/>
            <a:ext cx="8562500" cy="1736725"/>
          </a:xfrm>
          <a:prstGeom prst="rect">
            <a:avLst/>
          </a:prstGeom>
        </p:spPr>
        <p:txBody>
          <a:bodyPr anchor="t" rtlCol="false" tIns="0" lIns="0" bIns="0" rIns="0">
            <a:spAutoFit/>
          </a:bodyPr>
          <a:lstStyle/>
          <a:p>
            <a:pPr algn="ctr">
              <a:lnSpc>
                <a:spcPts val="3499"/>
              </a:lnSpc>
              <a:spcBef>
                <a:spcPct val="0"/>
              </a:spcBef>
            </a:pPr>
            <a:r>
              <a:rPr lang="en-US" sz="2499" spc="122">
                <a:solidFill>
                  <a:srgbClr val="FFFFFF"/>
                </a:solidFill>
                <a:latin typeface="Roboto"/>
              </a:rPr>
              <a:t>India is the 7th largest country in the world in terms of geographical land area. Analyzing land distribution in India holds paramount importance across multiple facets.  </a:t>
            </a:r>
          </a:p>
        </p:txBody>
      </p:sp>
      <p:sp>
        <p:nvSpPr>
          <p:cNvPr name="TextBox 7" id="7"/>
          <p:cNvSpPr txBox="true"/>
          <p:nvPr/>
        </p:nvSpPr>
        <p:spPr>
          <a:xfrm rot="0">
            <a:off x="614293" y="7809631"/>
            <a:ext cx="7690786" cy="1298575"/>
          </a:xfrm>
          <a:prstGeom prst="rect">
            <a:avLst/>
          </a:prstGeom>
        </p:spPr>
        <p:txBody>
          <a:bodyPr anchor="t" rtlCol="false" tIns="0" lIns="0" bIns="0" rIns="0">
            <a:spAutoFit/>
          </a:bodyPr>
          <a:lstStyle/>
          <a:p>
            <a:pPr algn="ctr">
              <a:lnSpc>
                <a:spcPts val="3499"/>
              </a:lnSpc>
              <a:spcBef>
                <a:spcPct val="0"/>
              </a:spcBef>
            </a:pPr>
            <a:r>
              <a:rPr lang="en-US" sz="2499" spc="122">
                <a:solidFill>
                  <a:srgbClr val="FFFFFF"/>
                </a:solidFill>
                <a:latin typeface="Roboto"/>
              </a:rPr>
              <a:t>Environmental sustainability also hinges on effective land management practices, which are informed by insights into land distribution.</a:t>
            </a:r>
          </a:p>
        </p:txBody>
      </p:sp>
      <p:sp>
        <p:nvSpPr>
          <p:cNvPr name="TextBox 8" id="8"/>
          <p:cNvSpPr txBox="true"/>
          <p:nvPr/>
        </p:nvSpPr>
        <p:spPr>
          <a:xfrm rot="0">
            <a:off x="178436" y="5366590"/>
            <a:ext cx="8547187" cy="1736725"/>
          </a:xfrm>
          <a:prstGeom prst="rect">
            <a:avLst/>
          </a:prstGeom>
        </p:spPr>
        <p:txBody>
          <a:bodyPr anchor="t" rtlCol="false" tIns="0" lIns="0" bIns="0" rIns="0">
            <a:spAutoFit/>
          </a:bodyPr>
          <a:lstStyle/>
          <a:p>
            <a:pPr algn="ctr">
              <a:lnSpc>
                <a:spcPts val="3499"/>
              </a:lnSpc>
              <a:spcBef>
                <a:spcPct val="0"/>
              </a:spcBef>
            </a:pPr>
            <a:r>
              <a:rPr lang="en-US" sz="2499" spc="122">
                <a:solidFill>
                  <a:srgbClr val="FFFFFF"/>
                </a:solidFill>
                <a:latin typeface="Roboto"/>
              </a:rPr>
              <a:t>By deciphering how land is allocated and utilized, policymakers can unlock critical insights into agricultural productivity, food security, and socioeconomic development</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497086" y="499665"/>
            <a:ext cx="12667070" cy="2562225"/>
          </a:xfrm>
          <a:prstGeom prst="rect">
            <a:avLst/>
          </a:prstGeom>
        </p:spPr>
        <p:txBody>
          <a:bodyPr anchor="t" rtlCol="false" tIns="0" lIns="0" bIns="0" rIns="0">
            <a:spAutoFit/>
          </a:bodyPr>
          <a:lstStyle/>
          <a:p>
            <a:pPr>
              <a:lnSpc>
                <a:spcPts val="4900"/>
              </a:lnSpc>
              <a:spcBef>
                <a:spcPct val="0"/>
              </a:spcBef>
            </a:pPr>
            <a:r>
              <a:rPr lang="en-US" sz="3500" spc="171" u="sng">
                <a:solidFill>
                  <a:srgbClr val="FFFFFF"/>
                </a:solidFill>
                <a:latin typeface="Roboto Italics"/>
              </a:rPr>
              <a:t>Why the interactive donut chart ?</a:t>
            </a:r>
          </a:p>
          <a:p>
            <a:pPr>
              <a:lnSpc>
                <a:spcPts val="4900"/>
              </a:lnSpc>
              <a:spcBef>
                <a:spcPct val="0"/>
              </a:spcBef>
            </a:pPr>
          </a:p>
          <a:p>
            <a:pPr>
              <a:lnSpc>
                <a:spcPts val="3499"/>
              </a:lnSpc>
              <a:spcBef>
                <a:spcPct val="0"/>
              </a:spcBef>
            </a:pPr>
            <a:r>
              <a:rPr lang="en-US" sz="2499" spc="122">
                <a:solidFill>
                  <a:srgbClr val="FFFFFF"/>
                </a:solidFill>
                <a:latin typeface="Roboto"/>
              </a:rPr>
              <a:t>1) Visual Appeal: Donut charts are visually appealing and easy to interpret.</a:t>
            </a:r>
          </a:p>
          <a:p>
            <a:pPr>
              <a:lnSpc>
                <a:spcPts val="3499"/>
              </a:lnSpc>
              <a:spcBef>
                <a:spcPct val="0"/>
              </a:spcBef>
            </a:pPr>
          </a:p>
          <a:p>
            <a:pPr>
              <a:lnSpc>
                <a:spcPts val="3499"/>
              </a:lnSpc>
              <a:spcBef>
                <a:spcPct val="0"/>
              </a:spcBef>
            </a:pPr>
            <a:r>
              <a:rPr lang="en-US" sz="2499" spc="122">
                <a:solidFill>
                  <a:srgbClr val="FFFFFF"/>
                </a:solidFill>
                <a:latin typeface="Roboto"/>
              </a:rPr>
              <a:t>2) Users can interact with the chart by  clicking on segments to explore details.</a:t>
            </a:r>
          </a:p>
        </p:txBody>
      </p:sp>
      <p:sp>
        <p:nvSpPr>
          <p:cNvPr name="TextBox 3" id="3"/>
          <p:cNvSpPr txBox="true"/>
          <p:nvPr/>
        </p:nvSpPr>
        <p:spPr>
          <a:xfrm rot="0">
            <a:off x="4725200" y="5095875"/>
            <a:ext cx="13169034" cy="2174875"/>
          </a:xfrm>
          <a:prstGeom prst="rect">
            <a:avLst/>
          </a:prstGeom>
        </p:spPr>
        <p:txBody>
          <a:bodyPr anchor="t" rtlCol="false" tIns="0" lIns="0" bIns="0" rIns="0">
            <a:spAutoFit/>
          </a:bodyPr>
          <a:lstStyle/>
          <a:p>
            <a:pPr>
              <a:lnSpc>
                <a:spcPts val="3499"/>
              </a:lnSpc>
            </a:pPr>
            <a:r>
              <a:rPr lang="en-US" sz="2499" spc="122">
                <a:solidFill>
                  <a:srgbClr val="FFFFFF"/>
                </a:solidFill>
                <a:latin typeface="Roboto"/>
              </a:rPr>
              <a:t>1</a:t>
            </a:r>
            <a:r>
              <a:rPr lang="en-US" sz="2499" spc="122">
                <a:solidFill>
                  <a:srgbClr val="FFFFFF"/>
                </a:solidFill>
                <a:latin typeface="Roboto"/>
              </a:rPr>
              <a:t>) </a:t>
            </a:r>
            <a:r>
              <a:rPr lang="en-US" sz="2499" spc="122">
                <a:solidFill>
                  <a:srgbClr val="FFFFFF"/>
                </a:solidFill>
                <a:latin typeface="Roboto"/>
              </a:rPr>
              <a:t> India is a vast country and has a large geographical area, out of which almost 23 % are forests, 45% are used for cultivation , around 8-9% is fallow land whereas the rest is not used for crop cultivation while a small part (less than 1%) land is barren.</a:t>
            </a:r>
          </a:p>
          <a:p>
            <a:pPr>
              <a:lnSpc>
                <a:spcPts val="3499"/>
              </a:lnSpc>
            </a:pPr>
          </a:p>
          <a:p>
            <a:pPr>
              <a:lnSpc>
                <a:spcPts val="3499"/>
              </a:lnSpc>
            </a:pPr>
            <a:r>
              <a:rPr lang="en-US" sz="2499" spc="122">
                <a:solidFill>
                  <a:srgbClr val="FFFFFF"/>
                </a:solidFill>
                <a:latin typeface="Roboto"/>
              </a:rPr>
              <a:t>2) The forest area has increased in recent years.</a:t>
            </a:r>
          </a:p>
        </p:txBody>
      </p:sp>
      <p:sp>
        <p:nvSpPr>
          <p:cNvPr name="TextBox 4" id="4"/>
          <p:cNvSpPr txBox="true"/>
          <p:nvPr/>
        </p:nvSpPr>
        <p:spPr>
          <a:xfrm rot="0">
            <a:off x="0" y="8397875"/>
            <a:ext cx="10289615" cy="860425"/>
          </a:xfrm>
          <a:prstGeom prst="rect">
            <a:avLst/>
          </a:prstGeom>
        </p:spPr>
        <p:txBody>
          <a:bodyPr anchor="t" rtlCol="false" tIns="0" lIns="0" bIns="0" rIns="0">
            <a:spAutoFit/>
          </a:bodyPr>
          <a:lstStyle/>
          <a:p>
            <a:pPr algn="ctr">
              <a:lnSpc>
                <a:spcPts val="3499"/>
              </a:lnSpc>
              <a:spcBef>
                <a:spcPct val="0"/>
              </a:spcBef>
            </a:pPr>
            <a:r>
              <a:rPr lang="en-US" sz="2499" spc="122">
                <a:solidFill>
                  <a:srgbClr val="FFFFFF"/>
                </a:solidFill>
                <a:latin typeface="Roboto"/>
              </a:rPr>
              <a:t>We know the land is limited, therefore we should more towards sustainable development which reduces burden on land . </a:t>
            </a:r>
          </a:p>
        </p:txBody>
      </p:sp>
      <p:sp>
        <p:nvSpPr>
          <p:cNvPr name="TextBox 5" id="5"/>
          <p:cNvSpPr txBox="true"/>
          <p:nvPr/>
        </p:nvSpPr>
        <p:spPr>
          <a:xfrm rot="0">
            <a:off x="497086" y="7447877"/>
            <a:ext cx="1614368"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FFFFF"/>
                </a:solidFill>
                <a:latin typeface="Roboto Italics"/>
              </a:rPr>
              <a:t>Remark</a:t>
            </a:r>
          </a:p>
        </p:txBody>
      </p:sp>
      <p:sp>
        <p:nvSpPr>
          <p:cNvPr name="TextBox 6" id="6"/>
          <p:cNvSpPr txBox="true"/>
          <p:nvPr/>
        </p:nvSpPr>
        <p:spPr>
          <a:xfrm rot="0">
            <a:off x="8201611" y="4026433"/>
            <a:ext cx="2945487"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FFFFF"/>
                </a:solidFill>
                <a:latin typeface="Roboto Italics"/>
              </a:rPr>
              <a:t>Observations: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9865299" y="2132142"/>
            <a:ext cx="8007802" cy="5948884"/>
          </a:xfrm>
          <a:custGeom>
            <a:avLst/>
            <a:gdLst/>
            <a:ahLst/>
            <a:cxnLst/>
            <a:rect r="r" b="b" t="t" l="l"/>
            <a:pathLst>
              <a:path h="5948884" w="8007802">
                <a:moveTo>
                  <a:pt x="0" y="0"/>
                </a:moveTo>
                <a:lnTo>
                  <a:pt x="8007802" y="0"/>
                </a:lnTo>
                <a:lnTo>
                  <a:pt x="8007802" y="5948884"/>
                </a:lnTo>
                <a:lnTo>
                  <a:pt x="0" y="5948884"/>
                </a:lnTo>
                <a:lnTo>
                  <a:pt x="0" y="0"/>
                </a:lnTo>
                <a:close/>
              </a:path>
            </a:pathLst>
          </a:custGeom>
          <a:blipFill>
            <a:blip r:embed="rId2"/>
            <a:stretch>
              <a:fillRect l="0" t="0" r="0" b="-1241"/>
            </a:stretch>
          </a:blipFill>
        </p:spPr>
      </p:sp>
      <p:sp>
        <p:nvSpPr>
          <p:cNvPr name="TextBox 3" id="3"/>
          <p:cNvSpPr txBox="true"/>
          <p:nvPr/>
        </p:nvSpPr>
        <p:spPr>
          <a:xfrm rot="0">
            <a:off x="418377" y="544513"/>
            <a:ext cx="17082090"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FFFFF"/>
                </a:solidFill>
                <a:latin typeface="Roboto Bold"/>
              </a:rPr>
              <a:t>T</a:t>
            </a:r>
            <a:r>
              <a:rPr lang="en-US" sz="5000" spc="245">
                <a:solidFill>
                  <a:srgbClr val="FFFFFF"/>
                </a:solidFill>
                <a:latin typeface="Roboto Bold"/>
              </a:rPr>
              <a:t>otal cropped area and net sown area over the years</a:t>
            </a:r>
          </a:p>
        </p:txBody>
      </p:sp>
      <p:sp>
        <p:nvSpPr>
          <p:cNvPr name="TextBox 4" id="4"/>
          <p:cNvSpPr txBox="true"/>
          <p:nvPr/>
        </p:nvSpPr>
        <p:spPr>
          <a:xfrm rot="0">
            <a:off x="418377" y="2093977"/>
            <a:ext cx="9187084" cy="3541395"/>
          </a:xfrm>
          <a:prstGeom prst="rect">
            <a:avLst/>
          </a:prstGeom>
        </p:spPr>
        <p:txBody>
          <a:bodyPr anchor="t" rtlCol="false" tIns="0" lIns="0" bIns="0" rIns="0">
            <a:spAutoFit/>
          </a:bodyPr>
          <a:lstStyle/>
          <a:p>
            <a:pPr>
              <a:lnSpc>
                <a:spcPts val="4480"/>
              </a:lnSpc>
            </a:pPr>
            <a:r>
              <a:rPr lang="en-US" sz="3500" spc="171" u="sng">
                <a:solidFill>
                  <a:srgbClr val="FFFFFF"/>
                </a:solidFill>
                <a:latin typeface="Roboto Italics"/>
              </a:rPr>
              <a:t>Observations: </a:t>
            </a:r>
          </a:p>
          <a:p>
            <a:pPr>
              <a:lnSpc>
                <a:spcPts val="2275"/>
              </a:lnSpc>
            </a:pPr>
          </a:p>
          <a:p>
            <a:pPr>
              <a:lnSpc>
                <a:spcPts val="3824"/>
              </a:lnSpc>
            </a:pPr>
            <a:r>
              <a:rPr lang="en-US" sz="2499" spc="122">
                <a:solidFill>
                  <a:srgbClr val="FFFFFF"/>
                </a:solidFill>
                <a:latin typeface="Roboto"/>
              </a:rPr>
              <a:t>1) It can be seen that there was a significant decrease in both total cropped area and total area sown in 2002-03.</a:t>
            </a:r>
          </a:p>
          <a:p>
            <a:pPr>
              <a:lnSpc>
                <a:spcPts val="3499"/>
              </a:lnSpc>
            </a:pPr>
          </a:p>
          <a:p>
            <a:pPr>
              <a:lnSpc>
                <a:spcPts val="3499"/>
              </a:lnSpc>
            </a:pPr>
            <a:r>
              <a:rPr lang="en-US" sz="2499" spc="122">
                <a:solidFill>
                  <a:srgbClr val="FFFFFF"/>
                </a:solidFill>
                <a:latin typeface="Roboto"/>
              </a:rPr>
              <a:t>2) The Total cropped area is almost twice the net sown area which seems right as in India, multiple crops are often harvested in a single year.</a:t>
            </a:r>
          </a:p>
        </p:txBody>
      </p:sp>
      <p:sp>
        <p:nvSpPr>
          <p:cNvPr name="TextBox 5" id="5"/>
          <p:cNvSpPr txBox="true"/>
          <p:nvPr/>
        </p:nvSpPr>
        <p:spPr>
          <a:xfrm rot="0">
            <a:off x="442249" y="6273612"/>
            <a:ext cx="1873448"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FFFFF"/>
                </a:solidFill>
                <a:latin typeface="Roboto Italics"/>
              </a:rPr>
              <a:t>Remark: </a:t>
            </a:r>
          </a:p>
        </p:txBody>
      </p:sp>
      <p:sp>
        <p:nvSpPr>
          <p:cNvPr name="TextBox 6" id="6"/>
          <p:cNvSpPr txBox="true"/>
          <p:nvPr/>
        </p:nvSpPr>
        <p:spPr>
          <a:xfrm rot="0">
            <a:off x="418377" y="7029527"/>
            <a:ext cx="8896696" cy="1298575"/>
          </a:xfrm>
          <a:prstGeom prst="rect">
            <a:avLst/>
          </a:prstGeom>
        </p:spPr>
        <p:txBody>
          <a:bodyPr anchor="t" rtlCol="false" tIns="0" lIns="0" bIns="0" rIns="0">
            <a:spAutoFit/>
          </a:bodyPr>
          <a:lstStyle/>
          <a:p>
            <a:pPr algn="ctr">
              <a:lnSpc>
                <a:spcPts val="3499"/>
              </a:lnSpc>
              <a:spcBef>
                <a:spcPct val="0"/>
              </a:spcBef>
            </a:pPr>
            <a:r>
              <a:rPr lang="en-US" sz="2499" spc="122">
                <a:solidFill>
                  <a:srgbClr val="FFFFFF"/>
                </a:solidFill>
                <a:latin typeface="Roboto"/>
              </a:rPr>
              <a:t>One reason could be the sparse rainfall and droughts that year. As we know, Rajasthan faced one of the worst droughts of the century that year.</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1348635" y="942975"/>
            <a:ext cx="5305068" cy="730512"/>
          </a:xfrm>
          <a:prstGeom prst="rect">
            <a:avLst/>
          </a:prstGeom>
        </p:spPr>
        <p:txBody>
          <a:bodyPr anchor="t" rtlCol="false" tIns="0" lIns="0" bIns="0" rIns="0">
            <a:spAutoFit/>
          </a:bodyPr>
          <a:lstStyle/>
          <a:p>
            <a:pPr algn="ctr">
              <a:lnSpc>
                <a:spcPts val="5935"/>
              </a:lnSpc>
              <a:spcBef>
                <a:spcPct val="0"/>
              </a:spcBef>
            </a:pPr>
            <a:r>
              <a:rPr lang="en-US" sz="4239" spc="207">
                <a:solidFill>
                  <a:srgbClr val="FFFFFF"/>
                </a:solidFill>
                <a:latin typeface="Roboto Bold Italics"/>
              </a:rPr>
              <a:t>Plot used : Line Plot</a:t>
            </a:r>
          </a:p>
        </p:txBody>
      </p:sp>
      <p:sp>
        <p:nvSpPr>
          <p:cNvPr name="TextBox 3" id="3"/>
          <p:cNvSpPr txBox="true"/>
          <p:nvPr/>
        </p:nvSpPr>
        <p:spPr>
          <a:xfrm rot="0">
            <a:off x="1028700" y="2322111"/>
            <a:ext cx="14645659" cy="5948680"/>
          </a:xfrm>
          <a:prstGeom prst="rect">
            <a:avLst/>
          </a:prstGeom>
        </p:spPr>
        <p:txBody>
          <a:bodyPr anchor="t" rtlCol="false" tIns="0" lIns="0" bIns="0" rIns="0">
            <a:spAutoFit/>
          </a:bodyPr>
          <a:lstStyle/>
          <a:p>
            <a:pPr algn="just" marL="604518" indent="-302259" lvl="1">
              <a:lnSpc>
                <a:spcPts val="3919"/>
              </a:lnSpc>
              <a:buFont typeface="Arial"/>
              <a:buChar char="•"/>
            </a:pPr>
            <a:r>
              <a:rPr lang="en-US" sz="2799" spc="137">
                <a:solidFill>
                  <a:srgbClr val="FFFFFF"/>
                </a:solidFill>
                <a:latin typeface="Roboto"/>
              </a:rPr>
              <a:t>Temporal Trends: Line plots are excellent for displaying trends over time.</a:t>
            </a:r>
          </a:p>
          <a:p>
            <a:pPr algn="just">
              <a:lnSpc>
                <a:spcPts val="3919"/>
              </a:lnSpc>
            </a:pPr>
          </a:p>
          <a:p>
            <a:pPr algn="just" marL="604518" indent="-302259" lvl="1">
              <a:lnSpc>
                <a:spcPts val="3919"/>
              </a:lnSpc>
              <a:buFont typeface="Arial"/>
              <a:buChar char="•"/>
            </a:pPr>
            <a:r>
              <a:rPr lang="en-US" sz="2799" spc="137">
                <a:solidFill>
                  <a:srgbClr val="FFFFFF"/>
                </a:solidFill>
                <a:latin typeface="Roboto"/>
              </a:rPr>
              <a:t>Multiple Variables: The plot includes multiple variables (total area sown, total cropped area, total reported area for land utilization statistics), which can be effectively visualized using different lines on the same plot.</a:t>
            </a:r>
          </a:p>
          <a:p>
            <a:pPr algn="just">
              <a:lnSpc>
                <a:spcPts val="3919"/>
              </a:lnSpc>
            </a:pPr>
          </a:p>
          <a:p>
            <a:pPr algn="just" marL="604518" indent="-302259" lvl="1">
              <a:lnSpc>
                <a:spcPts val="3919"/>
              </a:lnSpc>
              <a:buFont typeface="Arial"/>
              <a:buChar char="•"/>
            </a:pPr>
            <a:r>
              <a:rPr lang="en-US" sz="2799" spc="137">
                <a:solidFill>
                  <a:srgbClr val="FFFFFF"/>
                </a:solidFill>
                <a:latin typeface="Roboto"/>
              </a:rPr>
              <a:t>Connection of Data Points: Line plots connect data points, making it easier to see trends and patterns in the data compared to scattered points alone.</a:t>
            </a:r>
          </a:p>
          <a:p>
            <a:pPr algn="just">
              <a:lnSpc>
                <a:spcPts val="3919"/>
              </a:lnSpc>
            </a:pPr>
          </a:p>
          <a:p>
            <a:pPr algn="just" marL="604518" indent="-302259" lvl="1">
              <a:lnSpc>
                <a:spcPts val="3919"/>
              </a:lnSpc>
              <a:buFont typeface="Arial"/>
              <a:buChar char="•"/>
            </a:pPr>
            <a:r>
              <a:rPr lang="en-US" sz="2799" spc="137">
                <a:solidFill>
                  <a:srgbClr val="FFFFFF"/>
                </a:solidFill>
                <a:latin typeface="Roboto"/>
              </a:rPr>
              <a:t>Comparative Analysis: Line plots enable the viewer to compare the changes in different variables (e.g., total area sown, total cropped area) over the same time period, providing valuable insights into how these factors relate to each other.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8681479" y="3770976"/>
            <a:ext cx="9246438" cy="6015912"/>
          </a:xfrm>
          <a:custGeom>
            <a:avLst/>
            <a:gdLst/>
            <a:ahLst/>
            <a:cxnLst/>
            <a:rect r="r" b="b" t="t" l="l"/>
            <a:pathLst>
              <a:path h="6015912" w="9246438">
                <a:moveTo>
                  <a:pt x="0" y="0"/>
                </a:moveTo>
                <a:lnTo>
                  <a:pt x="9246438" y="0"/>
                </a:lnTo>
                <a:lnTo>
                  <a:pt x="9246438" y="6015912"/>
                </a:lnTo>
                <a:lnTo>
                  <a:pt x="0" y="6015912"/>
                </a:lnTo>
                <a:lnTo>
                  <a:pt x="0" y="0"/>
                </a:lnTo>
                <a:close/>
              </a:path>
            </a:pathLst>
          </a:custGeom>
          <a:blipFill>
            <a:blip r:embed="rId2"/>
            <a:stretch>
              <a:fillRect l="-902" t="0" r="-9419" b="0"/>
            </a:stretch>
          </a:blipFill>
        </p:spPr>
      </p:sp>
      <p:sp>
        <p:nvSpPr>
          <p:cNvPr name="TextBox 3" id="3"/>
          <p:cNvSpPr txBox="true"/>
          <p:nvPr/>
        </p:nvSpPr>
        <p:spPr>
          <a:xfrm rot="0">
            <a:off x="403603" y="161853"/>
            <a:ext cx="17480794" cy="1749425"/>
          </a:xfrm>
          <a:prstGeom prst="rect">
            <a:avLst/>
          </a:prstGeom>
        </p:spPr>
        <p:txBody>
          <a:bodyPr anchor="t" rtlCol="false" tIns="0" lIns="0" bIns="0" rIns="0">
            <a:spAutoFit/>
          </a:bodyPr>
          <a:lstStyle/>
          <a:p>
            <a:pPr algn="ctr">
              <a:lnSpc>
                <a:spcPts val="7000"/>
              </a:lnSpc>
              <a:spcBef>
                <a:spcPct val="0"/>
              </a:spcBef>
            </a:pPr>
            <a:r>
              <a:rPr lang="en-US" sz="5000" spc="245">
                <a:solidFill>
                  <a:srgbClr val="FFFFFF"/>
                </a:solidFill>
                <a:latin typeface="Roboto Bold"/>
              </a:rPr>
              <a:t>Line Plot of Area, Production and Yield of  Different Crops between (2001-15)</a:t>
            </a:r>
          </a:p>
        </p:txBody>
      </p:sp>
      <p:sp>
        <p:nvSpPr>
          <p:cNvPr name="TextBox 4" id="4"/>
          <p:cNvSpPr txBox="true"/>
          <p:nvPr/>
        </p:nvSpPr>
        <p:spPr>
          <a:xfrm rot="0">
            <a:off x="3192523" y="2329281"/>
            <a:ext cx="14578905" cy="1298575"/>
          </a:xfrm>
          <a:prstGeom prst="rect">
            <a:avLst/>
          </a:prstGeom>
        </p:spPr>
        <p:txBody>
          <a:bodyPr anchor="t" rtlCol="false" tIns="0" lIns="0" bIns="0" rIns="0">
            <a:spAutoFit/>
          </a:bodyPr>
          <a:lstStyle/>
          <a:p>
            <a:pPr>
              <a:lnSpc>
                <a:spcPts val="3499"/>
              </a:lnSpc>
              <a:spcBef>
                <a:spcPct val="0"/>
              </a:spcBef>
            </a:pPr>
            <a:r>
              <a:rPr lang="en-US" sz="2499" spc="122">
                <a:solidFill>
                  <a:srgbClr val="FFFFFF"/>
                </a:solidFill>
                <a:latin typeface="Roboto Bold"/>
              </a:rPr>
              <a:t>I wanted to see whether there are crops whose land utilization has changed, as this would provide insights into increasing demand  of that crop or the arrival of new technology that reduces the need for as much land.</a:t>
            </a:r>
          </a:p>
        </p:txBody>
      </p:sp>
      <p:sp>
        <p:nvSpPr>
          <p:cNvPr name="TextBox 5" id="5"/>
          <p:cNvSpPr txBox="true"/>
          <p:nvPr/>
        </p:nvSpPr>
        <p:spPr>
          <a:xfrm rot="0">
            <a:off x="265014" y="2386431"/>
            <a:ext cx="2592348"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Bold Italics"/>
              </a:rPr>
              <a:t>Motivation: </a:t>
            </a:r>
          </a:p>
        </p:txBody>
      </p:sp>
      <p:sp>
        <p:nvSpPr>
          <p:cNvPr name="TextBox 6" id="6"/>
          <p:cNvSpPr txBox="true"/>
          <p:nvPr/>
        </p:nvSpPr>
        <p:spPr>
          <a:xfrm rot="0">
            <a:off x="448014" y="4527550"/>
            <a:ext cx="5489020"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 and remarks:</a:t>
            </a:r>
          </a:p>
        </p:txBody>
      </p:sp>
      <p:sp>
        <p:nvSpPr>
          <p:cNvPr name="TextBox 7" id="7"/>
          <p:cNvSpPr txBox="true"/>
          <p:nvPr/>
        </p:nvSpPr>
        <p:spPr>
          <a:xfrm rot="0">
            <a:off x="265014" y="5849273"/>
            <a:ext cx="8416465" cy="3937615"/>
          </a:xfrm>
          <a:prstGeom prst="rect">
            <a:avLst/>
          </a:prstGeom>
        </p:spPr>
        <p:txBody>
          <a:bodyPr anchor="t" rtlCol="false" tIns="0" lIns="0" bIns="0" rIns="0">
            <a:spAutoFit/>
          </a:bodyPr>
          <a:lstStyle/>
          <a:p>
            <a:pPr>
              <a:lnSpc>
                <a:spcPts val="3466"/>
              </a:lnSpc>
              <a:spcBef>
                <a:spcPct val="0"/>
              </a:spcBef>
            </a:pPr>
            <a:r>
              <a:rPr lang="en-US" sz="2475" spc="121">
                <a:solidFill>
                  <a:srgbClr val="FEFEFE"/>
                </a:solidFill>
                <a:latin typeface="Roboto Bold Italics"/>
              </a:rPr>
              <a:t>We can see that rice uses the most area followed by wheat followed by grains and then cash crops. This land distribution can be because of 2 reasons:</a:t>
            </a:r>
          </a:p>
          <a:p>
            <a:pPr>
              <a:lnSpc>
                <a:spcPts val="3466"/>
              </a:lnSpc>
              <a:spcBef>
                <a:spcPct val="0"/>
              </a:spcBef>
            </a:pPr>
            <a:r>
              <a:rPr lang="en-US" sz="2475" spc="121">
                <a:solidFill>
                  <a:srgbClr val="FEFEFE"/>
                </a:solidFill>
                <a:latin typeface="Roboto Bold Italics"/>
              </a:rPr>
              <a:t> </a:t>
            </a:r>
          </a:p>
          <a:p>
            <a:pPr marL="534521" indent="-267260" lvl="1">
              <a:lnSpc>
                <a:spcPts val="3466"/>
              </a:lnSpc>
              <a:buFont typeface="Arial"/>
              <a:buChar char="•"/>
            </a:pPr>
            <a:r>
              <a:rPr lang="en-US" sz="2475" spc="121">
                <a:solidFill>
                  <a:srgbClr val="FEFEFE"/>
                </a:solidFill>
                <a:latin typeface="Roboto Bold Italics"/>
              </a:rPr>
              <a:t>Demand and Supply: More quantity is grown, therefore they require more area or there is less demand, therefore only little amount is grown</a:t>
            </a:r>
          </a:p>
          <a:p>
            <a:pPr marL="534521" indent="-267260" lvl="1">
              <a:lnSpc>
                <a:spcPts val="3466"/>
              </a:lnSpc>
              <a:buFont typeface="Arial"/>
              <a:buChar char="•"/>
            </a:pPr>
            <a:r>
              <a:rPr lang="en-US" sz="2475" spc="121">
                <a:solidFill>
                  <a:srgbClr val="FEFEFE"/>
                </a:solidFill>
                <a:latin typeface="Roboto Bold Italics"/>
              </a:rPr>
              <a:t>Some crops require less land area to grow. Eg: Tobacco.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DAGCfPg0J3s</dc:identifier>
  <dcterms:modified xsi:type="dcterms:W3CDTF">2011-08-01T06:04:30Z</dcterms:modified>
  <cp:revision>1</cp:revision>
  <dc:title>DA</dc:title>
</cp:coreProperties>
</file>